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8" r:id="rId12"/>
    <p:sldId id="269" r:id="rId13"/>
    <p:sldId id="264" r:id="rId14"/>
    <p:sldId id="266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91" r:id="rId24"/>
    <p:sldId id="279" r:id="rId25"/>
    <p:sldId id="280" r:id="rId26"/>
    <p:sldId id="281" r:id="rId27"/>
    <p:sldId id="29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89" r:id="rId36"/>
  </p:sldIdLst>
  <p:sldSz cx="18288000" cy="10287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Le Petit Cochon" panose="020B0604020202020204" charset="0"/>
      <p:regular r:id="rId41"/>
    </p:embeddedFont>
    <p:embeddedFont>
      <p:font typeface="Now Bold" panose="020B0604020202020204" charset="0"/>
      <p:regular r:id="rId42"/>
    </p:embeddedFont>
    <p:embeddedFont>
      <p:font typeface="Now Heavy" panose="020B0604020202020204" charset="0"/>
      <p:regular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อีฟดอวอิ้ง" panose="020B0604020202020204" charset="-34"/>
      <p:regular r:id="rId48"/>
    </p:embeddedFont>
    <p:embeddedFont>
      <p:font typeface="อีฟดอวอิ้ง Bold" panose="020B0604020202020204" charset="-34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9B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5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59737" y="4837867"/>
            <a:ext cx="12653505" cy="6967336"/>
          </a:xfrm>
          <a:custGeom>
            <a:avLst/>
            <a:gdLst/>
            <a:ahLst/>
            <a:cxnLst/>
            <a:rect l="l" t="t" r="r" b="b"/>
            <a:pathLst>
              <a:path w="12653505" h="6967336">
                <a:moveTo>
                  <a:pt x="0" y="0"/>
                </a:moveTo>
                <a:lnTo>
                  <a:pt x="12653505" y="0"/>
                </a:lnTo>
                <a:lnTo>
                  <a:pt x="12653505" y="6967336"/>
                </a:lnTo>
                <a:lnTo>
                  <a:pt x="0" y="6967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753291" y="5803285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68706" y="2950053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1685294" y="723067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7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7" y="8229600"/>
                </a:lnTo>
                <a:lnTo>
                  <a:pt x="740149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0482" y="-394898"/>
            <a:ext cx="6002867" cy="6277508"/>
          </a:xfrm>
          <a:custGeom>
            <a:avLst/>
            <a:gdLst/>
            <a:ahLst/>
            <a:cxnLst/>
            <a:rect l="l" t="t" r="r" b="b"/>
            <a:pathLst>
              <a:path w="6002867" h="6277508">
                <a:moveTo>
                  <a:pt x="0" y="0"/>
                </a:moveTo>
                <a:lnTo>
                  <a:pt x="6002867" y="0"/>
                </a:lnTo>
                <a:lnTo>
                  <a:pt x="6002867" y="6277508"/>
                </a:lnTo>
                <a:lnTo>
                  <a:pt x="0" y="6277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579669" y="-506673"/>
            <a:ext cx="4708331" cy="5975672"/>
            <a:chOff x="0" y="0"/>
            <a:chExt cx="6277775" cy="79675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77775" cy="7967562"/>
            </a:xfrm>
            <a:custGeom>
              <a:avLst/>
              <a:gdLst/>
              <a:ahLst/>
              <a:cxnLst/>
              <a:rect l="l" t="t" r="r" b="b"/>
              <a:pathLst>
                <a:path w="6277775" h="7967562">
                  <a:moveTo>
                    <a:pt x="0" y="0"/>
                  </a:moveTo>
                  <a:lnTo>
                    <a:pt x="6277775" y="0"/>
                  </a:lnTo>
                  <a:lnTo>
                    <a:pt x="6277775" y="7967562"/>
                  </a:lnTo>
                  <a:lnTo>
                    <a:pt x="0" y="7967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2790708" y="5132141"/>
              <a:ext cx="98729" cy="98729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625608" y="5157541"/>
              <a:ext cx="98729" cy="98729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3199648" y="4898461"/>
              <a:ext cx="98729" cy="98729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3354588" y="4831316"/>
              <a:ext cx="98729" cy="98729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1" name="Freeform 21"/>
          <p:cNvSpPr/>
          <p:nvPr/>
        </p:nvSpPr>
        <p:spPr>
          <a:xfrm flipH="1">
            <a:off x="13739868" y="863475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-4941391" y="8321535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0" y="0"/>
                </a:moveTo>
                <a:lnTo>
                  <a:pt x="9144000" y="0"/>
                </a:lnTo>
                <a:lnTo>
                  <a:pt x="9144000" y="2876550"/>
                </a:lnTo>
                <a:lnTo>
                  <a:pt x="0" y="28765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6434165" y="-2045208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3124200" y="6184833"/>
            <a:ext cx="12498721" cy="1554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6000" dirty="0" err="1">
                <a:solidFill>
                  <a:srgbClr val="FF9BBB"/>
                </a:solidFill>
                <a:latin typeface="Le Petit Cochon"/>
              </a:rPr>
              <a:t>Разработка</a:t>
            </a:r>
            <a:r>
              <a:rPr lang="en-US" sz="6000" dirty="0">
                <a:solidFill>
                  <a:srgbClr val="FF9BBB"/>
                </a:solidFill>
                <a:latin typeface="Le Petit Cochon"/>
              </a:rPr>
              <a:t> </a:t>
            </a:r>
            <a:r>
              <a:rPr lang="en-US" sz="6000" dirty="0" err="1">
                <a:solidFill>
                  <a:srgbClr val="FF9BBB"/>
                </a:solidFill>
                <a:latin typeface="Le Petit Cochon"/>
              </a:rPr>
              <a:t>веб-приложения</a:t>
            </a:r>
            <a:r>
              <a:rPr lang="en-US" sz="6000" dirty="0">
                <a:solidFill>
                  <a:srgbClr val="FF9BBB"/>
                </a:solidFill>
                <a:latin typeface="Le Petit Cochon"/>
              </a:rPr>
              <a:t> </a:t>
            </a:r>
            <a:r>
              <a:rPr lang="en-US" sz="6000" dirty="0" err="1">
                <a:solidFill>
                  <a:srgbClr val="FF9BBB"/>
                </a:solidFill>
                <a:latin typeface="Le Petit Cochon"/>
              </a:rPr>
              <a:t>для</a:t>
            </a:r>
            <a:r>
              <a:rPr lang="en-US" sz="6000" dirty="0">
                <a:solidFill>
                  <a:srgbClr val="FF9BBB"/>
                </a:solidFill>
                <a:latin typeface="Le Petit Cochon"/>
              </a:rPr>
              <a:t> </a:t>
            </a:r>
            <a:r>
              <a:rPr lang="en-US" sz="6000" dirty="0" err="1">
                <a:solidFill>
                  <a:srgbClr val="FF9BBB"/>
                </a:solidFill>
                <a:latin typeface="Le Petit Cochon"/>
              </a:rPr>
              <a:t>проведения</a:t>
            </a:r>
            <a:r>
              <a:rPr lang="en-US" sz="6000" dirty="0">
                <a:solidFill>
                  <a:srgbClr val="FF9BBB"/>
                </a:solidFill>
                <a:latin typeface="Le Petit Cochon"/>
              </a:rPr>
              <a:t> </a:t>
            </a:r>
            <a:r>
              <a:rPr lang="en-US" sz="6000" dirty="0" err="1">
                <a:solidFill>
                  <a:srgbClr val="FF9BBB"/>
                </a:solidFill>
                <a:latin typeface="Le Petit Cochon"/>
              </a:rPr>
              <a:t>соревнований</a:t>
            </a:r>
            <a:r>
              <a:rPr lang="en-US" sz="6000" dirty="0">
                <a:solidFill>
                  <a:srgbClr val="FF9BBB"/>
                </a:solidFill>
                <a:latin typeface="Le Petit Cochon"/>
              </a:rPr>
              <a:t> </a:t>
            </a:r>
            <a:r>
              <a:rPr lang="en-US" sz="6000" dirty="0" err="1">
                <a:solidFill>
                  <a:srgbClr val="FF9BBB"/>
                </a:solidFill>
                <a:latin typeface="Le Petit Cochon"/>
              </a:rPr>
              <a:t>по</a:t>
            </a:r>
            <a:r>
              <a:rPr lang="en-US" sz="6000" dirty="0">
                <a:solidFill>
                  <a:srgbClr val="FF9BBB"/>
                </a:solidFill>
                <a:latin typeface="Le Petit Cochon"/>
              </a:rPr>
              <a:t> </a:t>
            </a:r>
            <a:r>
              <a:rPr lang="en-US" sz="6000" dirty="0" err="1">
                <a:solidFill>
                  <a:srgbClr val="FF9BBB"/>
                </a:solidFill>
                <a:latin typeface="Le Petit Cochon"/>
              </a:rPr>
              <a:t>дзюдо</a:t>
            </a:r>
            <a:endParaRPr lang="en-US" sz="6000" dirty="0">
              <a:solidFill>
                <a:srgbClr val="FF9BBB"/>
              </a:solidFill>
              <a:latin typeface="Le Petit Cochon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086420" y="6184897"/>
            <a:ext cx="12653505" cy="1554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5999" dirty="0" err="1">
                <a:solidFill>
                  <a:srgbClr val="482638"/>
                </a:solidFill>
                <a:latin typeface="Le Petit Cochon"/>
              </a:rPr>
              <a:t>Разработка</a:t>
            </a:r>
            <a:r>
              <a:rPr lang="en-US" sz="5999" dirty="0">
                <a:solidFill>
                  <a:srgbClr val="482638"/>
                </a:solidFill>
                <a:latin typeface="Le Petit Cochon"/>
              </a:rPr>
              <a:t> </a:t>
            </a:r>
            <a:r>
              <a:rPr lang="en-US" sz="5999" dirty="0" err="1">
                <a:solidFill>
                  <a:srgbClr val="482638"/>
                </a:solidFill>
                <a:latin typeface="Le Petit Cochon"/>
              </a:rPr>
              <a:t>веб-приложения</a:t>
            </a:r>
            <a:r>
              <a:rPr lang="en-US" sz="5999" dirty="0">
                <a:solidFill>
                  <a:srgbClr val="482638"/>
                </a:solidFill>
                <a:latin typeface="Le Petit Cochon"/>
              </a:rPr>
              <a:t> </a:t>
            </a:r>
            <a:r>
              <a:rPr lang="en-US" sz="5999" dirty="0" err="1">
                <a:solidFill>
                  <a:srgbClr val="482638"/>
                </a:solidFill>
                <a:latin typeface="Le Petit Cochon"/>
              </a:rPr>
              <a:t>для</a:t>
            </a:r>
            <a:r>
              <a:rPr lang="en-US" sz="5999" dirty="0">
                <a:solidFill>
                  <a:srgbClr val="482638"/>
                </a:solidFill>
                <a:latin typeface="Le Petit Cochon"/>
              </a:rPr>
              <a:t> </a:t>
            </a:r>
            <a:r>
              <a:rPr lang="en-US" sz="5999" dirty="0" err="1">
                <a:solidFill>
                  <a:srgbClr val="482638"/>
                </a:solidFill>
                <a:latin typeface="Le Petit Cochon"/>
              </a:rPr>
              <a:t>проведения</a:t>
            </a:r>
            <a:r>
              <a:rPr lang="en-US" sz="5999" dirty="0">
                <a:solidFill>
                  <a:srgbClr val="482638"/>
                </a:solidFill>
                <a:latin typeface="Le Petit Cochon"/>
              </a:rPr>
              <a:t> </a:t>
            </a:r>
            <a:r>
              <a:rPr lang="en-US" sz="5999" dirty="0" err="1">
                <a:solidFill>
                  <a:srgbClr val="482638"/>
                </a:solidFill>
                <a:latin typeface="Le Petit Cochon"/>
              </a:rPr>
              <a:t>соревнований</a:t>
            </a:r>
            <a:r>
              <a:rPr lang="en-US" sz="5999" dirty="0">
                <a:solidFill>
                  <a:srgbClr val="482638"/>
                </a:solidFill>
                <a:latin typeface="Le Petit Cochon"/>
              </a:rPr>
              <a:t> </a:t>
            </a:r>
            <a:r>
              <a:rPr lang="en-US" sz="5999" dirty="0" err="1">
                <a:solidFill>
                  <a:srgbClr val="482638"/>
                </a:solidFill>
                <a:latin typeface="Le Petit Cochon"/>
              </a:rPr>
              <a:t>по</a:t>
            </a:r>
            <a:r>
              <a:rPr lang="ru-RU" sz="5999" dirty="0">
                <a:solidFill>
                  <a:srgbClr val="482638"/>
                </a:solidFill>
                <a:latin typeface="Le Petit Cochon"/>
              </a:rPr>
              <a:t> </a:t>
            </a:r>
            <a:r>
              <a:rPr lang="en-US" sz="5999" dirty="0" err="1">
                <a:solidFill>
                  <a:srgbClr val="482638"/>
                </a:solidFill>
                <a:latin typeface="Le Petit Cochon"/>
              </a:rPr>
              <a:t>дзюдо</a:t>
            </a:r>
            <a:endParaRPr lang="en-US" sz="59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35704" y="8700075"/>
            <a:ext cx="5945476" cy="111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4083" dirty="0" err="1">
                <a:solidFill>
                  <a:srgbClr val="482638"/>
                </a:solidFill>
                <a:latin typeface="อีฟดอวอิ้ง"/>
              </a:rPr>
              <a:t>Студент</a:t>
            </a:r>
            <a:r>
              <a:rPr lang="en-US" sz="4083" dirty="0">
                <a:solidFill>
                  <a:srgbClr val="482638"/>
                </a:solidFill>
                <a:latin typeface="อีฟดอวอิ้ง"/>
              </a:rPr>
              <a:t>: </a:t>
            </a:r>
            <a:r>
              <a:rPr lang="en-US" sz="4083" dirty="0" err="1">
                <a:solidFill>
                  <a:srgbClr val="482638"/>
                </a:solidFill>
                <a:latin typeface="อีฟดอวอิ้ง"/>
              </a:rPr>
              <a:t>Кулиев</a:t>
            </a:r>
            <a:r>
              <a:rPr lang="en-US" sz="4083" dirty="0">
                <a:solidFill>
                  <a:srgbClr val="482638"/>
                </a:solidFill>
                <a:latin typeface="อีฟดอวอิ้ง"/>
              </a:rPr>
              <a:t> Ш.Н.</a:t>
            </a:r>
          </a:p>
          <a:p>
            <a:pPr algn="ctr">
              <a:lnSpc>
                <a:spcPts val="4001"/>
              </a:lnSpc>
            </a:pPr>
            <a:endParaRPr lang="en-US" sz="4083" dirty="0">
              <a:solidFill>
                <a:srgbClr val="482638"/>
              </a:solidFill>
              <a:latin typeface="อีฟดอวอิ้ง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726592" y="1805162"/>
            <a:ext cx="9253633" cy="1706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Министерство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образования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Республики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Башкортостан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Государственное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автономное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профессиональное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образовательное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учреждение</a:t>
            </a:r>
            <a:endParaRPr lang="en-US" sz="3200" dirty="0">
              <a:solidFill>
                <a:srgbClr val="482638"/>
              </a:solidFill>
              <a:latin typeface="อีฟดอวอิ้ง"/>
            </a:endParaRPr>
          </a:p>
          <a:p>
            <a:pPr algn="ctr">
              <a:lnSpc>
                <a:spcPts val="2646"/>
              </a:lnSpc>
            </a:pP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Уфимский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колледж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статистики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,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информатики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и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вычислительной</a:t>
            </a:r>
            <a:r>
              <a:rPr lang="en-US" sz="3200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00" dirty="0" err="1">
                <a:solidFill>
                  <a:srgbClr val="482638"/>
                </a:solidFill>
                <a:latin typeface="อีฟดอวอิ้ง"/>
              </a:rPr>
              <a:t>техники</a:t>
            </a:r>
            <a:endParaRPr lang="en-US" sz="3200" dirty="0">
              <a:solidFill>
                <a:srgbClr val="482638"/>
              </a:solidFill>
              <a:latin typeface="อีฟดอวอิ้ง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908311" y="8700075"/>
            <a:ext cx="8199336" cy="111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4083">
                <a:solidFill>
                  <a:srgbClr val="482638"/>
                </a:solidFill>
                <a:latin typeface="อีฟดอวอิ้ง"/>
              </a:rPr>
              <a:t>Руководитель: Каримова Р.Ф.</a:t>
            </a:r>
          </a:p>
          <a:p>
            <a:pPr algn="ctr">
              <a:lnSpc>
                <a:spcPts val="4001"/>
              </a:lnSpc>
            </a:pPr>
            <a:endParaRPr lang="en-US" sz="4083">
              <a:solidFill>
                <a:srgbClr val="482638"/>
              </a:solidFill>
              <a:latin typeface="อีฟดอวอิ้ง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704698" y="1626160"/>
            <a:ext cx="14966070" cy="7180361"/>
          </a:xfrm>
          <a:prstGeom prst="roundRect">
            <a:avLst>
              <a:gd name="adj" fmla="val 8784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381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011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ru-RU" sz="6399" dirty="0">
                <a:solidFill>
                  <a:srgbClr val="482638"/>
                </a:solidFill>
                <a:latin typeface="Le Petit Cochon"/>
              </a:rPr>
              <a:t>10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835731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579278" y="1317802"/>
            <a:ext cx="14913266" cy="7651396"/>
          </a:xfrm>
          <a:prstGeom prst="roundRect">
            <a:avLst>
              <a:gd name="adj" fmla="val 7751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749446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1</a:t>
            </a:r>
            <a:r>
              <a:rPr lang="ru-RU" sz="6399" dirty="0">
                <a:solidFill>
                  <a:srgbClr val="482638"/>
                </a:solidFill>
                <a:latin typeface="Le Petit Cochon"/>
              </a:rPr>
              <a:t>1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835731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592356" y="2394413"/>
            <a:ext cx="14887111" cy="5498174"/>
          </a:xfrm>
          <a:prstGeom prst="roundRect">
            <a:avLst>
              <a:gd name="adj" fmla="val 8747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25646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1</a:t>
            </a:r>
            <a:r>
              <a:rPr lang="ru-RU" sz="6399" dirty="0">
                <a:solidFill>
                  <a:srgbClr val="482638"/>
                </a:solidFill>
                <a:latin typeface="Le Petit Cochon"/>
              </a:rPr>
              <a:t>2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835731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542105" y="1415261"/>
            <a:ext cx="14987613" cy="7456477"/>
          </a:xfrm>
          <a:prstGeom prst="roundRect">
            <a:avLst>
              <a:gd name="adj" fmla="val 8686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25646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ru-RU" sz="6399" dirty="0">
                <a:solidFill>
                  <a:srgbClr val="482638"/>
                </a:solidFill>
                <a:latin typeface="Le Petit Cochon"/>
              </a:rPr>
              <a:t>13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542105" y="447941"/>
            <a:ext cx="11546822" cy="580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.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Спортсмен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975909" y="1360660"/>
            <a:ext cx="15084369" cy="7565680"/>
          </a:xfrm>
          <a:prstGeom prst="roundRect">
            <a:avLst>
              <a:gd name="adj" fmla="val 5732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011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ru-RU" sz="6399" dirty="0">
                <a:solidFill>
                  <a:srgbClr val="482638"/>
                </a:solidFill>
                <a:latin typeface="Le Petit Cochon"/>
              </a:rPr>
              <a:t>14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835731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.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Спортсмен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396468" y="1459601"/>
            <a:ext cx="15278887" cy="7367798"/>
          </a:xfrm>
          <a:prstGeom prst="roundRect">
            <a:avLst>
              <a:gd name="adj" fmla="val 8590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01100"/>
            <a:ext cx="1239263" cy="119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15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835731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>
                <a:solidFill>
                  <a:srgbClr val="482638"/>
                </a:solidFill>
                <a:latin typeface="Open Sans"/>
              </a:rPr>
              <a:t>Руководство пользователя. Спортсмен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3123365" y="1377470"/>
            <a:ext cx="14789458" cy="7532060"/>
          </a:xfrm>
          <a:prstGeom prst="roundRect">
            <a:avLst>
              <a:gd name="adj" fmla="val 8574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01100"/>
            <a:ext cx="1239263" cy="119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16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835731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>
                <a:solidFill>
                  <a:srgbClr val="482638"/>
                </a:solidFill>
                <a:latin typeface="Open Sans"/>
              </a:rPr>
              <a:t>Руководство пользователя. Спортсмен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0" name="TextBox 30"/>
          <p:cNvSpPr txBox="1"/>
          <p:nvPr/>
        </p:nvSpPr>
        <p:spPr>
          <a:xfrm>
            <a:off x="409068" y="8812277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1</a:t>
            </a:r>
            <a:r>
              <a:rPr lang="ru-RU" sz="6399" dirty="0">
                <a:solidFill>
                  <a:srgbClr val="482638"/>
                </a:solidFill>
                <a:latin typeface="Le Petit Cochon"/>
              </a:rPr>
              <a:t>7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152060" y="447941"/>
            <a:ext cx="835731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>
                <a:solidFill>
                  <a:srgbClr val="482638"/>
                </a:solidFill>
                <a:latin typeface="Open Sans"/>
              </a:rPr>
              <a:t>Руководство пользователя. Тренер</a:t>
            </a:r>
          </a:p>
        </p:txBody>
      </p:sp>
      <p:sp>
        <p:nvSpPr>
          <p:cNvPr id="32" name="Freeform 32"/>
          <p:cNvSpPr/>
          <p:nvPr/>
        </p:nvSpPr>
        <p:spPr>
          <a:xfrm>
            <a:off x="3355847" y="1531650"/>
            <a:ext cx="14324494" cy="7126765"/>
          </a:xfrm>
          <a:prstGeom prst="roundRect">
            <a:avLst>
              <a:gd name="adj" fmla="val 7502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3398835" y="1958614"/>
            <a:ext cx="14238519" cy="6458709"/>
          </a:xfrm>
          <a:prstGeom prst="roundRect">
            <a:avLst>
              <a:gd name="adj" fmla="val 5880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12277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1</a:t>
            </a:r>
            <a:r>
              <a:rPr lang="ru-RU" sz="6399" dirty="0">
                <a:solidFill>
                  <a:srgbClr val="482638"/>
                </a:solidFill>
                <a:latin typeface="Le Petit Cochon"/>
              </a:rPr>
              <a:t>8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835731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>
                <a:solidFill>
                  <a:srgbClr val="482638"/>
                </a:solidFill>
                <a:latin typeface="Open Sans"/>
              </a:rPr>
              <a:t>Руководство пользователя. Тренер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12277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ru-RU" sz="6399" dirty="0">
                <a:solidFill>
                  <a:srgbClr val="482638"/>
                </a:solidFill>
                <a:latin typeface="Le Petit Cochon"/>
              </a:rPr>
              <a:t>19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835731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.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Тренер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600BFA6-13D3-479A-B9D3-8042F7D425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1783" y="2198147"/>
            <a:ext cx="15428256" cy="6121188"/>
          </a:xfrm>
          <a:prstGeom prst="roundRect">
            <a:avLst>
              <a:gd name="adj" fmla="val 5286"/>
            </a:avLst>
          </a:prstGeom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35622" y="3318561"/>
            <a:ext cx="8170307" cy="4835955"/>
            <a:chOff x="0" y="0"/>
            <a:chExt cx="2151850" cy="1273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1850" cy="1273667"/>
            </a:xfrm>
            <a:custGeom>
              <a:avLst/>
              <a:gdLst/>
              <a:ahLst/>
              <a:cxnLst/>
              <a:rect l="l" t="t" r="r" b="b"/>
              <a:pathLst>
                <a:path w="2151850" h="1273667">
                  <a:moveTo>
                    <a:pt x="48326" y="0"/>
                  </a:moveTo>
                  <a:lnTo>
                    <a:pt x="2103524" y="0"/>
                  </a:lnTo>
                  <a:cubicBezTo>
                    <a:pt x="2130214" y="0"/>
                    <a:pt x="2151850" y="21636"/>
                    <a:pt x="2151850" y="48326"/>
                  </a:cubicBezTo>
                  <a:lnTo>
                    <a:pt x="2151850" y="1225341"/>
                  </a:lnTo>
                  <a:cubicBezTo>
                    <a:pt x="2151850" y="1252031"/>
                    <a:pt x="2130214" y="1273667"/>
                    <a:pt x="2103524" y="1273667"/>
                  </a:cubicBezTo>
                  <a:lnTo>
                    <a:pt x="48326" y="1273667"/>
                  </a:lnTo>
                  <a:cubicBezTo>
                    <a:pt x="21636" y="1273667"/>
                    <a:pt x="0" y="1252031"/>
                    <a:pt x="0" y="1225341"/>
                  </a:cubicBezTo>
                  <a:lnTo>
                    <a:pt x="0" y="48326"/>
                  </a:lnTo>
                  <a:cubicBezTo>
                    <a:pt x="0" y="21636"/>
                    <a:pt x="21636" y="0"/>
                    <a:pt x="48326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151850" cy="1349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3916" y="3318561"/>
            <a:ext cx="8170307" cy="4835955"/>
            <a:chOff x="0" y="0"/>
            <a:chExt cx="2151850" cy="12736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51850" cy="1273667"/>
            </a:xfrm>
            <a:custGeom>
              <a:avLst/>
              <a:gdLst/>
              <a:ahLst/>
              <a:cxnLst/>
              <a:rect l="l" t="t" r="r" b="b"/>
              <a:pathLst>
                <a:path w="2151850" h="1273667">
                  <a:moveTo>
                    <a:pt x="48326" y="0"/>
                  </a:moveTo>
                  <a:lnTo>
                    <a:pt x="2103524" y="0"/>
                  </a:lnTo>
                  <a:cubicBezTo>
                    <a:pt x="2130214" y="0"/>
                    <a:pt x="2151850" y="21636"/>
                    <a:pt x="2151850" y="48326"/>
                  </a:cubicBezTo>
                  <a:lnTo>
                    <a:pt x="2151850" y="1225341"/>
                  </a:lnTo>
                  <a:cubicBezTo>
                    <a:pt x="2151850" y="1252031"/>
                    <a:pt x="2130214" y="1273667"/>
                    <a:pt x="2103524" y="1273667"/>
                  </a:cubicBezTo>
                  <a:lnTo>
                    <a:pt x="48326" y="1273667"/>
                  </a:lnTo>
                  <a:cubicBezTo>
                    <a:pt x="21636" y="1273667"/>
                    <a:pt x="0" y="1252031"/>
                    <a:pt x="0" y="1225341"/>
                  </a:cubicBezTo>
                  <a:lnTo>
                    <a:pt x="0" y="48326"/>
                  </a:lnTo>
                  <a:cubicBezTo>
                    <a:pt x="0" y="21636"/>
                    <a:pt x="21636" y="0"/>
                    <a:pt x="48326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2151850" cy="1349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537091" y="187724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2150013" y="-808509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6" name="Group 16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8" name="Freeform 28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3088166" y="3712029"/>
            <a:ext cx="3606401" cy="515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1"/>
              </a:lnSpc>
            </a:pPr>
            <a:r>
              <a:rPr lang="en-US" sz="3899" dirty="0" err="1">
                <a:solidFill>
                  <a:srgbClr val="482638"/>
                </a:solidFill>
                <a:latin typeface="อีฟดอวอิ้ง"/>
              </a:rPr>
              <a:t>Цель</a:t>
            </a:r>
            <a:endParaRPr lang="en-US" sz="3899" dirty="0">
              <a:solidFill>
                <a:srgbClr val="482638"/>
              </a:solidFill>
              <a:latin typeface="อีฟดอวอิ้ง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87000" y="4458292"/>
            <a:ext cx="7352776" cy="334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3199" spc="387">
                <a:solidFill>
                  <a:srgbClr val="482638"/>
                </a:solidFill>
                <a:latin typeface="อีฟดอวอิ้ง"/>
              </a:rPr>
              <a:t>заключается в разработке приложения, которое будет способствовать ускорению и упрощению взаимодействия судей и участников с документацией на соревнованиях по дзюдо.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432014" y="1496514"/>
            <a:ext cx="5423972" cy="78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6000">
                <a:solidFill>
                  <a:srgbClr val="482638"/>
                </a:solidFill>
                <a:latin typeface="Le Petit Cochon"/>
              </a:rPr>
              <a:t>Цели и задачи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95231" y="3712029"/>
            <a:ext cx="4720558" cy="515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1"/>
              </a:lnSpc>
            </a:pPr>
            <a:r>
              <a:rPr lang="en-US" sz="3899" dirty="0" err="1">
                <a:solidFill>
                  <a:srgbClr val="482638"/>
                </a:solidFill>
                <a:latin typeface="อีฟดอวอิ้ง"/>
              </a:rPr>
              <a:t>Задача</a:t>
            </a:r>
            <a:endParaRPr lang="en-US" sz="3899" dirty="0">
              <a:solidFill>
                <a:srgbClr val="482638"/>
              </a:solidFill>
              <a:latin typeface="อีฟดอวอิ้ง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633414" y="4458292"/>
            <a:ext cx="7625886" cy="2877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3679"/>
              </a:lnSpc>
              <a:buFont typeface="Arial"/>
              <a:buChar char="•"/>
            </a:pP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описать</a:t>
            </a:r>
            <a:r>
              <a:rPr lang="en-US" sz="3199" spc="236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предметную</a:t>
            </a:r>
            <a:r>
              <a:rPr lang="en-US" sz="3199" spc="236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область</a:t>
            </a:r>
            <a:endParaRPr lang="en-US" sz="3199" spc="236" dirty="0">
              <a:solidFill>
                <a:srgbClr val="482638"/>
              </a:solidFill>
              <a:latin typeface="อีฟดอวอิ้ง"/>
            </a:endParaRPr>
          </a:p>
          <a:p>
            <a:pPr marL="690879" lvl="1" indent="-345439" algn="l">
              <a:lnSpc>
                <a:spcPts val="3679"/>
              </a:lnSpc>
              <a:buFont typeface="Arial"/>
              <a:buChar char="•"/>
            </a:pP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разработать</a:t>
            </a:r>
            <a:r>
              <a:rPr lang="en-US" sz="3199" spc="236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структуру</a:t>
            </a:r>
            <a:r>
              <a:rPr lang="en-US" sz="3199" spc="236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базы</a:t>
            </a:r>
            <a:r>
              <a:rPr lang="en-US" sz="3199" spc="236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данных</a:t>
            </a:r>
            <a:endParaRPr lang="en-US" sz="3199" spc="236" dirty="0">
              <a:solidFill>
                <a:srgbClr val="482638"/>
              </a:solidFill>
              <a:latin typeface="อีฟดอวอิ้ง"/>
            </a:endParaRPr>
          </a:p>
          <a:p>
            <a:pPr marL="690879" lvl="1" indent="-345439" algn="l">
              <a:lnSpc>
                <a:spcPts val="3679"/>
              </a:lnSpc>
              <a:buFont typeface="Arial"/>
              <a:buChar char="•"/>
            </a:pP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разработать</a:t>
            </a:r>
            <a:r>
              <a:rPr lang="en-US" sz="3199" spc="236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приложение</a:t>
            </a:r>
            <a:endParaRPr lang="en-US" sz="3199" spc="236" dirty="0">
              <a:solidFill>
                <a:srgbClr val="482638"/>
              </a:solidFill>
              <a:latin typeface="อีฟดอวอิ้ง"/>
            </a:endParaRPr>
          </a:p>
          <a:p>
            <a:pPr marL="690879" lvl="1" indent="-345439" algn="l">
              <a:lnSpc>
                <a:spcPts val="3679"/>
              </a:lnSpc>
              <a:buFont typeface="Arial"/>
              <a:buChar char="•"/>
            </a:pP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провести</a:t>
            </a:r>
            <a:r>
              <a:rPr lang="en-US" sz="3199" spc="236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тестирование</a:t>
            </a:r>
            <a:r>
              <a:rPr lang="en-US" sz="3199" spc="236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199" spc="236" dirty="0" err="1">
                <a:solidFill>
                  <a:srgbClr val="482638"/>
                </a:solidFill>
                <a:latin typeface="อีฟดอวอิ้ง"/>
              </a:rPr>
              <a:t>приложения</a:t>
            </a:r>
            <a:endParaRPr lang="en-US" sz="3199" spc="236" dirty="0">
              <a:solidFill>
                <a:srgbClr val="482638"/>
              </a:solidFill>
              <a:latin typeface="อีฟดอวอิ้ง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409068" y="8801100"/>
            <a:ext cx="1239263" cy="119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621418" y="2499751"/>
            <a:ext cx="14828987" cy="5287498"/>
          </a:xfrm>
          <a:prstGeom prst="roundRect">
            <a:avLst>
              <a:gd name="adj" fmla="val 9530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12277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2</a:t>
            </a:r>
            <a:r>
              <a:rPr lang="ru-RU" sz="6399" dirty="0">
                <a:solidFill>
                  <a:srgbClr val="482638"/>
                </a:solidFill>
                <a:latin typeface="Le Petit Cochon"/>
              </a:rPr>
              <a:t>0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835731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>
                <a:solidFill>
                  <a:srgbClr val="482638"/>
                </a:solidFill>
                <a:latin typeface="Open Sans"/>
              </a:rPr>
              <a:t>Руководство пользователя. Секретарь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642819" y="2737876"/>
            <a:ext cx="14786185" cy="4733921"/>
          </a:xfrm>
          <a:prstGeom prst="roundRect">
            <a:avLst>
              <a:gd name="adj" fmla="val 8522"/>
            </a:avLst>
          </a:prstGeom>
          <a:blipFill>
            <a:blip r:embed="rId7"/>
            <a:stretch>
              <a:fillRect b="-1633"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7249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2</a:t>
            </a:r>
            <a:r>
              <a:rPr lang="ru-RU" sz="6399" dirty="0">
                <a:solidFill>
                  <a:srgbClr val="482638"/>
                </a:solidFill>
                <a:latin typeface="Le Petit Cochon"/>
              </a:rPr>
              <a:t>1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835731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>
                <a:solidFill>
                  <a:srgbClr val="482638"/>
                </a:solidFill>
                <a:latin typeface="Open Sans"/>
              </a:rPr>
              <a:t>Руководство пользователя. Секретарь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698368" y="1872449"/>
            <a:ext cx="14675085" cy="6542101"/>
          </a:xfrm>
          <a:prstGeom prst="roundRect">
            <a:avLst>
              <a:gd name="adj" fmla="val 7349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ru-RU" dirty="0"/>
          </a:p>
        </p:txBody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7249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2</a:t>
            </a:r>
            <a:r>
              <a:rPr lang="ru-RU" sz="6399" dirty="0">
                <a:solidFill>
                  <a:srgbClr val="482638"/>
                </a:solidFill>
                <a:latin typeface="Le Petit Cochon"/>
              </a:rPr>
              <a:t>2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835731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>
                <a:solidFill>
                  <a:srgbClr val="482638"/>
                </a:solidFill>
                <a:latin typeface="Open Sans"/>
              </a:rPr>
              <a:t>Руководство пользователя. Секретарь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7249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2</a:t>
            </a:r>
            <a:r>
              <a:rPr lang="ru-RU" sz="6399" dirty="0">
                <a:solidFill>
                  <a:srgbClr val="482638"/>
                </a:solidFill>
                <a:latin typeface="Le Petit Cochon"/>
              </a:rPr>
              <a:t>3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835731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>
                <a:solidFill>
                  <a:srgbClr val="482638"/>
                </a:solidFill>
                <a:latin typeface="Open Sans"/>
              </a:rPr>
              <a:t>Руководство пользователя. Секретарь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331A081-F893-4325-B4B8-57890C320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4233" y="2583806"/>
            <a:ext cx="14607722" cy="4805932"/>
          </a:xfrm>
          <a:prstGeom prst="roundRect">
            <a:avLst>
              <a:gd name="adj" fmla="val 6701"/>
            </a:avLst>
          </a:prstGeom>
          <a:effectLst>
            <a:outerShdw blurRad="50800" dist="63500" dir="8100000" algn="tr" rotWithShape="0">
              <a:srgbClr val="FE9BBA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8522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428002" y="1493536"/>
            <a:ext cx="8603866" cy="5049413"/>
          </a:xfrm>
          <a:prstGeom prst="roundRect">
            <a:avLst>
              <a:gd name="adj" fmla="val 8906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Freeform 30"/>
          <p:cNvSpPr/>
          <p:nvPr/>
        </p:nvSpPr>
        <p:spPr>
          <a:xfrm>
            <a:off x="9689461" y="4491475"/>
            <a:ext cx="7178791" cy="5293535"/>
          </a:xfrm>
          <a:prstGeom prst="roundRect">
            <a:avLst>
              <a:gd name="adj" fmla="val 6247"/>
            </a:avLst>
          </a:prstGeom>
          <a:blipFill>
            <a:blip r:embed="rId8"/>
            <a:stretch>
              <a:fillRect/>
            </a:stretch>
          </a:blipFill>
          <a:effectLst>
            <a:outerShdw blurRad="50800" dist="63500" dir="13500000" algn="br" rotWithShape="0">
              <a:srgbClr val="FE9BBA">
                <a:alpha val="40000"/>
              </a:srgbClr>
            </a:outerShdw>
          </a:effectLst>
        </p:spPr>
      </p:sp>
      <p:sp>
        <p:nvSpPr>
          <p:cNvPr id="31" name="TextBox 31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2" name="TextBox 32"/>
          <p:cNvSpPr txBox="1"/>
          <p:nvPr/>
        </p:nvSpPr>
        <p:spPr>
          <a:xfrm>
            <a:off x="409068" y="87249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2</a:t>
            </a:r>
            <a:r>
              <a:rPr lang="ru-RU" sz="6399" dirty="0">
                <a:solidFill>
                  <a:srgbClr val="482638"/>
                </a:solidFill>
                <a:latin typeface="Le Petit Cochon"/>
              </a:rPr>
              <a:t>4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152060" y="447941"/>
            <a:ext cx="835731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>
                <a:solidFill>
                  <a:srgbClr val="482638"/>
                </a:solidFill>
                <a:latin typeface="Open Sans"/>
              </a:rPr>
              <a:t>Руководство пользователя. Секретарь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652902" y="2295529"/>
            <a:ext cx="14766019" cy="5695942"/>
          </a:xfrm>
          <a:prstGeom prst="roundRect">
            <a:avLst>
              <a:gd name="adj" fmla="val 6729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7249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2</a:t>
            </a:r>
            <a:r>
              <a:rPr lang="ru-RU" sz="6399" dirty="0">
                <a:solidFill>
                  <a:srgbClr val="482638"/>
                </a:solidFill>
                <a:latin typeface="Le Petit Cochon"/>
              </a:rPr>
              <a:t>5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835731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>
                <a:solidFill>
                  <a:srgbClr val="482638"/>
                </a:solidFill>
                <a:latin typeface="Open Sans"/>
              </a:rPr>
              <a:t>Руководство пользователя. Секретарь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699052" y="1380732"/>
            <a:ext cx="14673718" cy="7250969"/>
          </a:xfrm>
          <a:prstGeom prst="roundRect">
            <a:avLst>
              <a:gd name="adj" fmla="val 4457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7249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2</a:t>
            </a:r>
            <a:r>
              <a:rPr lang="ru-RU" sz="6399" dirty="0">
                <a:solidFill>
                  <a:srgbClr val="482638"/>
                </a:solidFill>
                <a:latin typeface="Le Petit Cochon"/>
              </a:rPr>
              <a:t>6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835731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>
                <a:solidFill>
                  <a:srgbClr val="482638"/>
                </a:solidFill>
                <a:latin typeface="Open Sans"/>
              </a:rPr>
              <a:t>Руководство пользователя. Секретарь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7249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2</a:t>
            </a:r>
            <a:r>
              <a:rPr lang="ru-RU" sz="6399" dirty="0">
                <a:solidFill>
                  <a:srgbClr val="482638"/>
                </a:solidFill>
                <a:latin typeface="Le Petit Cochon"/>
              </a:rPr>
              <a:t>6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835731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>
                <a:solidFill>
                  <a:srgbClr val="482638"/>
                </a:solidFill>
                <a:latin typeface="Open Sans"/>
              </a:rPr>
              <a:t>Руководство пользователя. Секретарь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5F2A0DC-2604-4163-8F35-61B5B7D74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7100" y="1257300"/>
            <a:ext cx="14598616" cy="7493186"/>
          </a:xfrm>
          <a:prstGeom prst="roundRect">
            <a:avLst>
              <a:gd name="adj" fmla="val 9500"/>
            </a:avLst>
          </a:prstGeom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439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9144000" y="1380732"/>
            <a:ext cx="9027046" cy="4388070"/>
          </a:xfrm>
          <a:prstGeom prst="roundRect">
            <a:avLst>
              <a:gd name="adj" fmla="val 8398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8100000" algn="tr" rotWithShape="0">
              <a:srgbClr val="FE9BBA">
                <a:alpha val="40000"/>
              </a:srgbClr>
            </a:outerShdw>
          </a:effectLst>
        </p:spPr>
      </p:sp>
      <p:sp>
        <p:nvSpPr>
          <p:cNvPr id="30" name="Freeform 30"/>
          <p:cNvSpPr/>
          <p:nvPr/>
        </p:nvSpPr>
        <p:spPr>
          <a:xfrm>
            <a:off x="3186014" y="4864536"/>
            <a:ext cx="8828000" cy="4002388"/>
          </a:xfrm>
          <a:prstGeom prst="roundRect">
            <a:avLst>
              <a:gd name="adj" fmla="val 10502"/>
            </a:avLst>
          </a:prstGeom>
          <a:blipFill>
            <a:blip r:embed="rId8"/>
            <a:stretch>
              <a:fillRect/>
            </a:stretch>
          </a:blipFill>
          <a:effectLst>
            <a:outerShdw blurRad="50800" dist="63500" dir="18900000" algn="bl" rotWithShape="0">
              <a:srgbClr val="FE9BBA">
                <a:alpha val="40000"/>
              </a:srgbClr>
            </a:outerShdw>
          </a:effectLst>
        </p:spPr>
      </p:sp>
      <p:sp>
        <p:nvSpPr>
          <p:cNvPr id="31" name="TextBox 31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2" name="TextBox 32"/>
          <p:cNvSpPr txBox="1"/>
          <p:nvPr/>
        </p:nvSpPr>
        <p:spPr>
          <a:xfrm>
            <a:off x="409068" y="8812277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2</a:t>
            </a:r>
            <a:r>
              <a:rPr lang="ru-RU" sz="6399" dirty="0">
                <a:solidFill>
                  <a:srgbClr val="482638"/>
                </a:solidFill>
                <a:latin typeface="Le Petit Cochon"/>
              </a:rPr>
              <a:t>8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152060" y="447941"/>
            <a:ext cx="835731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>
                <a:solidFill>
                  <a:srgbClr val="482638"/>
                </a:solidFill>
                <a:latin typeface="Open Sans"/>
              </a:rPr>
              <a:t>Руководство пользователя. Судья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748352" y="1380732"/>
            <a:ext cx="6916417" cy="8045420"/>
          </a:xfrm>
          <a:prstGeom prst="roundRect">
            <a:avLst>
              <a:gd name="adj" fmla="val 7433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381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Freeform 30"/>
          <p:cNvSpPr/>
          <p:nvPr/>
        </p:nvSpPr>
        <p:spPr>
          <a:xfrm>
            <a:off x="10322572" y="1438944"/>
            <a:ext cx="6359399" cy="7928996"/>
          </a:xfrm>
          <a:prstGeom prst="roundRect">
            <a:avLst>
              <a:gd name="adj" fmla="val 6168"/>
            </a:avLst>
          </a:prstGeom>
          <a:blipFill>
            <a:blip r:embed="rId8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1" name="TextBox 31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2" name="TextBox 32"/>
          <p:cNvSpPr txBox="1"/>
          <p:nvPr/>
        </p:nvSpPr>
        <p:spPr>
          <a:xfrm>
            <a:off x="409068" y="8812277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2</a:t>
            </a:r>
            <a:r>
              <a:rPr lang="ru-RU" sz="6399" dirty="0">
                <a:solidFill>
                  <a:srgbClr val="482638"/>
                </a:solidFill>
                <a:latin typeface="Le Petit Cochon"/>
              </a:rPr>
              <a:t>9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152060" y="447941"/>
            <a:ext cx="618356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>
                <a:solidFill>
                  <a:srgbClr val="482638"/>
                </a:solidFill>
                <a:latin typeface="Open Sans"/>
              </a:rPr>
              <a:t>Руководство пользователя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871137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858536" y="417619"/>
            <a:ext cx="6195172" cy="13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5400">
                <a:solidFill>
                  <a:srgbClr val="482638"/>
                </a:solidFill>
                <a:latin typeface="Le Petit Cochon"/>
              </a:rPr>
              <a:t>Диаграмма прецедентов</a:t>
            </a:r>
          </a:p>
        </p:txBody>
      </p:sp>
      <p:sp>
        <p:nvSpPr>
          <p:cNvPr id="28" name="Freeform 28"/>
          <p:cNvSpPr/>
          <p:nvPr/>
        </p:nvSpPr>
        <p:spPr>
          <a:xfrm>
            <a:off x="3262422" y="441472"/>
            <a:ext cx="13422827" cy="9427624"/>
          </a:xfrm>
          <a:custGeom>
            <a:avLst/>
            <a:gdLst/>
            <a:ahLst/>
            <a:cxnLst/>
            <a:rect l="l" t="t" r="r" b="b"/>
            <a:pathLst>
              <a:path w="13422827" h="9427624">
                <a:moveTo>
                  <a:pt x="0" y="0"/>
                </a:moveTo>
                <a:lnTo>
                  <a:pt x="13422828" y="0"/>
                </a:lnTo>
                <a:lnTo>
                  <a:pt x="13422828" y="9427625"/>
                </a:lnTo>
                <a:lnTo>
                  <a:pt x="0" y="94276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409068" y="8801100"/>
            <a:ext cx="1239263" cy="119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937644" y="2557216"/>
            <a:ext cx="7797262" cy="5172568"/>
          </a:xfrm>
          <a:prstGeom prst="roundRect">
            <a:avLst>
              <a:gd name="adj" fmla="val 9091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30" name="Freeform 30"/>
          <p:cNvSpPr/>
          <p:nvPr/>
        </p:nvSpPr>
        <p:spPr>
          <a:xfrm>
            <a:off x="11190451" y="1214094"/>
            <a:ext cx="6561235" cy="8212058"/>
          </a:xfrm>
          <a:prstGeom prst="roundRect">
            <a:avLst>
              <a:gd name="adj" fmla="val 8040"/>
            </a:avLst>
          </a:prstGeom>
          <a:blipFill>
            <a:blip r:embed="rId8"/>
            <a:stretch>
              <a:fillRect/>
            </a:stretch>
          </a:blip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31" name="TextBox 31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2" name="TextBox 32"/>
          <p:cNvSpPr txBox="1"/>
          <p:nvPr/>
        </p:nvSpPr>
        <p:spPr>
          <a:xfrm>
            <a:off x="409068" y="8812277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ru-RU" sz="6399" dirty="0">
                <a:solidFill>
                  <a:srgbClr val="482638"/>
                </a:solidFill>
                <a:latin typeface="Le Petit Cochon"/>
              </a:rPr>
              <a:t>30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152060" y="447941"/>
            <a:ext cx="5991940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>
                <a:solidFill>
                  <a:srgbClr val="482638"/>
                </a:solidFill>
                <a:latin typeface="Open Sans"/>
              </a:rPr>
              <a:t>Руководство пользователя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3152060" y="1380732"/>
            <a:ext cx="13583327" cy="7877568"/>
          </a:xfrm>
          <a:prstGeom prst="roundRect">
            <a:avLst>
              <a:gd name="adj" fmla="val 5796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12277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3</a:t>
            </a:r>
            <a:r>
              <a:rPr lang="ru-RU" sz="6399" dirty="0">
                <a:solidFill>
                  <a:srgbClr val="482638"/>
                </a:solidFill>
                <a:latin typeface="Le Petit Cochon"/>
              </a:rPr>
              <a:t>1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395301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>
                <a:solidFill>
                  <a:srgbClr val="482638"/>
                </a:solidFill>
                <a:latin typeface="Open Sans"/>
              </a:rPr>
              <a:t>Тестирование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5431400" y="2394818"/>
            <a:ext cx="8244549" cy="3263106"/>
          </a:xfrm>
          <a:prstGeom prst="roundRect">
            <a:avLst>
              <a:gd name="adj" fmla="val 13108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Freeform 30"/>
          <p:cNvSpPr/>
          <p:nvPr/>
        </p:nvSpPr>
        <p:spPr>
          <a:xfrm>
            <a:off x="3173831" y="6698959"/>
            <a:ext cx="12803228" cy="1718365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1" name="TextBox 31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2" name="TextBox 32"/>
          <p:cNvSpPr txBox="1"/>
          <p:nvPr/>
        </p:nvSpPr>
        <p:spPr>
          <a:xfrm>
            <a:off x="409068" y="8812277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3</a:t>
            </a:r>
            <a:r>
              <a:rPr lang="ru-RU" sz="6399" dirty="0">
                <a:solidFill>
                  <a:srgbClr val="482638"/>
                </a:solidFill>
                <a:latin typeface="Le Petit Cochon"/>
              </a:rPr>
              <a:t>2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152060" y="447941"/>
            <a:ext cx="395301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>
                <a:solidFill>
                  <a:srgbClr val="482638"/>
                </a:solidFill>
                <a:latin typeface="Open Sans"/>
              </a:rPr>
              <a:t>Тестирование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6395819" y="1358780"/>
            <a:ext cx="8244549" cy="3263106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Freeform 30"/>
          <p:cNvSpPr/>
          <p:nvPr/>
        </p:nvSpPr>
        <p:spPr>
          <a:xfrm>
            <a:off x="4116480" y="4874812"/>
            <a:ext cx="12803228" cy="1718365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1" name="Freeform 31"/>
          <p:cNvSpPr/>
          <p:nvPr/>
        </p:nvSpPr>
        <p:spPr>
          <a:xfrm>
            <a:off x="4377437" y="6919737"/>
            <a:ext cx="11316947" cy="2727314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2" name="TextBox 32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3" name="TextBox 33"/>
          <p:cNvSpPr txBox="1"/>
          <p:nvPr/>
        </p:nvSpPr>
        <p:spPr>
          <a:xfrm>
            <a:off x="409068" y="87249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ru-RU" sz="6399" dirty="0">
                <a:solidFill>
                  <a:srgbClr val="482638"/>
                </a:solidFill>
                <a:latin typeface="Le Petit Cochon"/>
              </a:rPr>
              <a:t>33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152060" y="447941"/>
            <a:ext cx="395301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385">
                <a:solidFill>
                  <a:srgbClr val="482638"/>
                </a:solidFill>
                <a:latin typeface="Open Sans"/>
              </a:rPr>
              <a:t>Тестирование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537091" y="187724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2150013" y="-808509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5" name="Freeform 25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105770" y="1496514"/>
            <a:ext cx="8076460" cy="79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ru-RU" sz="6000" dirty="0">
                <a:solidFill>
                  <a:srgbClr val="482638"/>
                </a:solidFill>
                <a:latin typeface="Le Petit Cochon"/>
              </a:rPr>
              <a:t>Заключение</a:t>
            </a:r>
            <a:endParaRPr lang="en-US" sz="6000" dirty="0">
              <a:solidFill>
                <a:srgbClr val="482638"/>
              </a:solidFill>
              <a:latin typeface="Le Petit Cochon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648331" y="1870685"/>
            <a:ext cx="16230601" cy="7963860"/>
            <a:chOff x="0" y="-385762"/>
            <a:chExt cx="22649057" cy="10564989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-385762"/>
              <a:ext cx="22649057" cy="10564989"/>
              <a:chOff x="0" y="-76200"/>
              <a:chExt cx="4473887" cy="208691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4473887" cy="2010712"/>
              </a:xfrm>
              <a:custGeom>
                <a:avLst/>
                <a:gdLst/>
                <a:ahLst/>
                <a:cxnLst/>
                <a:rect l="l" t="t" r="r" b="b"/>
                <a:pathLst>
                  <a:path w="2067568" h="1497371">
                    <a:moveTo>
                      <a:pt x="50296" y="0"/>
                    </a:moveTo>
                    <a:lnTo>
                      <a:pt x="2017272" y="0"/>
                    </a:lnTo>
                    <a:cubicBezTo>
                      <a:pt x="2045050" y="0"/>
                      <a:pt x="2067568" y="22518"/>
                      <a:pt x="2067568" y="50296"/>
                    </a:cubicBezTo>
                    <a:lnTo>
                      <a:pt x="2067568" y="1447075"/>
                    </a:lnTo>
                    <a:cubicBezTo>
                      <a:pt x="2067568" y="1474853"/>
                      <a:pt x="2045050" y="1497371"/>
                      <a:pt x="2017272" y="1497371"/>
                    </a:cubicBezTo>
                    <a:lnTo>
                      <a:pt x="50296" y="1497371"/>
                    </a:lnTo>
                    <a:cubicBezTo>
                      <a:pt x="22518" y="1497371"/>
                      <a:pt x="0" y="1474853"/>
                      <a:pt x="0" y="1447075"/>
                    </a:cubicBezTo>
                    <a:lnTo>
                      <a:pt x="0" y="50296"/>
                    </a:lnTo>
                    <a:cubicBezTo>
                      <a:pt x="0" y="22518"/>
                      <a:pt x="22518" y="0"/>
                      <a:pt x="50296" y="0"/>
                    </a:cubicBezTo>
                    <a:close/>
                  </a:path>
                </a:pathLst>
              </a:custGeom>
              <a:solidFill>
                <a:srgbClr val="FFFDFB">
                  <a:alpha val="61961"/>
                </a:srgbClr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76200"/>
                <a:ext cx="2067568" cy="15735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1339025" y="769351"/>
              <a:ext cx="20755631" cy="73766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56234" lvl="1" algn="l">
                <a:lnSpc>
                  <a:spcPts val="4388"/>
                </a:lnSpc>
              </a:pPr>
              <a:r>
                <a:rPr lang="ru-RU" spc="438" dirty="0">
                  <a:solidFill>
                    <a:srgbClr val="482638"/>
                  </a:solidFill>
                  <a:latin typeface="อีฟดอวอิ้ง"/>
                </a:rPr>
                <a:t>В РЕЗУЛЬТАТЕ РАБОТЫ НАД ДИПЛОМНЫМ ПРОЕКТОМ БЫЛИ ДОСТИГНУТЫ</a:t>
              </a:r>
            </a:p>
            <a:p>
              <a:pPr marL="356234" lvl="1" algn="l">
                <a:lnSpc>
                  <a:spcPts val="4388"/>
                </a:lnSpc>
              </a:pPr>
              <a:r>
                <a:rPr lang="ru-RU" spc="438" dirty="0">
                  <a:solidFill>
                    <a:srgbClr val="482638"/>
                  </a:solidFill>
                  <a:latin typeface="อีฟดอวอิ้ง"/>
                </a:rPr>
                <a:t>СЛЕДУЮЩИЕ ПОЛОЖИТЕЛЬНЫЕ РЕЗУЛЬТАТЫ:</a:t>
              </a:r>
            </a:p>
            <a:p>
              <a:pPr marL="356234" lvl="1" algn="l"/>
              <a:endParaRPr lang="ru-RU" spc="438" dirty="0">
                <a:solidFill>
                  <a:srgbClr val="482638"/>
                </a:solidFill>
                <a:latin typeface="อีฟดอวอิ้ง"/>
              </a:endParaRPr>
            </a:p>
            <a:p>
              <a:pPr marL="356234" lvl="1" algn="l">
                <a:lnSpc>
                  <a:spcPts val="4388"/>
                </a:lnSpc>
              </a:pPr>
              <a:r>
                <a:rPr lang="ru-RU" spc="438" dirty="0">
                  <a:solidFill>
                    <a:srgbClr val="482638"/>
                  </a:solidFill>
                  <a:latin typeface="อีฟดอวอิ้ง"/>
                </a:rPr>
                <a:t>РАЗРАБОТАНО ПОЛНОФУНКЦИОНАЛЬНОЕ ВЕБ-ПРИЛОЖЕНИЕ JUDOARENA НА DJANGO FRAMEWORK</a:t>
              </a:r>
            </a:p>
            <a:p>
              <a:pPr marL="356234" lvl="1" algn="l"/>
              <a:endParaRPr lang="ru-RU" spc="438" dirty="0">
                <a:solidFill>
                  <a:srgbClr val="482638"/>
                </a:solidFill>
                <a:latin typeface="อีฟดอวอิ้ง"/>
              </a:endParaRPr>
            </a:p>
            <a:p>
              <a:pPr marL="356234" lvl="1" algn="l">
                <a:lnSpc>
                  <a:spcPts val="4388"/>
                </a:lnSpc>
              </a:pPr>
              <a:r>
                <a:rPr lang="ru-RU" spc="438" dirty="0">
                  <a:solidFill>
                    <a:srgbClr val="482638"/>
                  </a:solidFill>
                  <a:latin typeface="อีฟดอวอิ้ง"/>
                </a:rPr>
                <a:t>РЕАЛИЗОВАН ВЕСЬ ФУНЦИОНАЛ. ТАКЖЕ ПРИЛОЖЕНИЕ ОБЕСПЕЧИВАЕТ ХРАНЕНИЕ ДАННЫХ В ЭЛЕКТРОННОМ ВИДЕ, ПРЕДОТВРАЩАЯ ПОТЕРЮ ИЛИ ПОВРЕЖДЕНИЕ ДОКУМЕНТОВ. СУЩЕСТВЕННА УСКОРИЛАСЬ РЕГИСТРАЦИЯ И ОБРАБОТКА ПРОВЕДЕНИЯ СОРЕВНОВАНИЙ.</a:t>
              </a:r>
            </a:p>
            <a:p>
              <a:pPr marL="356234" lvl="1" algn="l">
                <a:lnSpc>
                  <a:spcPts val="4388"/>
                </a:lnSpc>
              </a:pPr>
              <a:endParaRPr lang="ru-RU" spc="438" dirty="0">
                <a:solidFill>
                  <a:srgbClr val="482638"/>
                </a:solidFill>
                <a:latin typeface="อีฟดอวอิ้ง"/>
              </a:endParaRPr>
            </a:p>
            <a:p>
              <a:pPr marL="356234" lvl="1" algn="l">
                <a:lnSpc>
                  <a:spcPts val="4388"/>
                </a:lnSpc>
              </a:pPr>
              <a:r>
                <a:rPr lang="ru-RU" spc="438" dirty="0">
                  <a:solidFill>
                    <a:srgbClr val="482638"/>
                  </a:solidFill>
                  <a:latin typeface="อีฟดอวอิ้ง"/>
                </a:rPr>
                <a:t>ПО РЕЗУЛЬТАТАМ РАБОТЫ МОЖНО ОПРЕДЕЛИТЬ, ЧТО ЦЕЛЬ ДИПЛОМНОГО</a:t>
              </a:r>
            </a:p>
            <a:p>
              <a:pPr marL="356234" lvl="1" algn="l">
                <a:lnSpc>
                  <a:spcPts val="4388"/>
                </a:lnSpc>
              </a:pPr>
              <a:r>
                <a:rPr lang="ru-RU" spc="438" dirty="0">
                  <a:solidFill>
                    <a:srgbClr val="482638"/>
                  </a:solidFill>
                  <a:latin typeface="อีฟดอวอิ้ง"/>
                </a:rPr>
                <a:t>ПРОЕКТА БЫЛА ДОСТИГНУТА, ПРОЕКТ ГОТОВ К ЭКСПЛУАТАЦИИ.</a:t>
              </a:r>
              <a:endParaRPr lang="en-US" spc="438" dirty="0">
                <a:solidFill>
                  <a:srgbClr val="482638"/>
                </a:solidFill>
                <a:latin typeface="อีฟดอวอิ้ง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409068" y="87249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ru-RU" sz="6399" dirty="0">
                <a:solidFill>
                  <a:srgbClr val="482638"/>
                </a:solidFill>
                <a:latin typeface="Le Petit Cochon"/>
              </a:rPr>
              <a:t>34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</p:spTree>
    <p:extLst>
      <p:ext uri="{BB962C8B-B14F-4D97-AF65-F5344CB8AC3E}">
        <p14:creationId xmlns:p14="http://schemas.microsoft.com/office/powerpoint/2010/main" val="518817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29533" y="3924300"/>
            <a:ext cx="14822925" cy="8161873"/>
          </a:xfrm>
          <a:custGeom>
            <a:avLst/>
            <a:gdLst/>
            <a:ahLst/>
            <a:cxnLst/>
            <a:rect l="l" t="t" r="r" b="b"/>
            <a:pathLst>
              <a:path w="14822925" h="8161873">
                <a:moveTo>
                  <a:pt x="0" y="0"/>
                </a:moveTo>
                <a:lnTo>
                  <a:pt x="14822925" y="0"/>
                </a:lnTo>
                <a:lnTo>
                  <a:pt x="14822925" y="8161873"/>
                </a:lnTo>
                <a:lnTo>
                  <a:pt x="0" y="8161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207064" y="4954842"/>
            <a:ext cx="11907313" cy="6556464"/>
          </a:xfrm>
          <a:custGeom>
            <a:avLst/>
            <a:gdLst/>
            <a:ahLst/>
            <a:cxnLst/>
            <a:rect l="l" t="t" r="r" b="b"/>
            <a:pathLst>
              <a:path w="11907313" h="6556464">
                <a:moveTo>
                  <a:pt x="11907313" y="0"/>
                </a:moveTo>
                <a:lnTo>
                  <a:pt x="0" y="0"/>
                </a:lnTo>
                <a:lnTo>
                  <a:pt x="0" y="6556464"/>
                </a:lnTo>
                <a:lnTo>
                  <a:pt x="11907313" y="6556464"/>
                </a:lnTo>
                <a:lnTo>
                  <a:pt x="1190731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73357" y="940989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0886504" y="131209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17138" y="-2754020"/>
            <a:ext cx="6649929" cy="6954174"/>
          </a:xfrm>
          <a:custGeom>
            <a:avLst/>
            <a:gdLst/>
            <a:ahLst/>
            <a:cxnLst/>
            <a:rect l="l" t="t" r="r" b="b"/>
            <a:pathLst>
              <a:path w="6649929" h="6954174">
                <a:moveTo>
                  <a:pt x="0" y="0"/>
                </a:moveTo>
                <a:lnTo>
                  <a:pt x="6649928" y="0"/>
                </a:lnTo>
                <a:lnTo>
                  <a:pt x="6649928" y="6954174"/>
                </a:lnTo>
                <a:lnTo>
                  <a:pt x="0" y="6954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126369" y="-3471157"/>
            <a:ext cx="6609398" cy="8388448"/>
            <a:chOff x="0" y="0"/>
            <a:chExt cx="8812531" cy="11184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12531" cy="11184597"/>
            </a:xfrm>
            <a:custGeom>
              <a:avLst/>
              <a:gdLst/>
              <a:ahLst/>
              <a:cxnLst/>
              <a:rect l="l" t="t" r="r" b="b"/>
              <a:pathLst>
                <a:path w="8812531" h="11184597">
                  <a:moveTo>
                    <a:pt x="0" y="0"/>
                  </a:moveTo>
                  <a:lnTo>
                    <a:pt x="8812531" y="0"/>
                  </a:lnTo>
                  <a:lnTo>
                    <a:pt x="8812531" y="11184597"/>
                  </a:lnTo>
                  <a:lnTo>
                    <a:pt x="0" y="11184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3917503" y="7204328"/>
              <a:ext cx="138593" cy="13859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3685741" y="7239983"/>
              <a:ext cx="138593" cy="138593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491559" y="6876296"/>
              <a:ext cx="138593" cy="138593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709059" y="6782040"/>
              <a:ext cx="138593" cy="138593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1" name="Freeform 21"/>
          <p:cNvSpPr/>
          <p:nvPr/>
        </p:nvSpPr>
        <p:spPr>
          <a:xfrm>
            <a:off x="-4941391" y="7464128"/>
            <a:ext cx="11869531" cy="3733957"/>
          </a:xfrm>
          <a:custGeom>
            <a:avLst/>
            <a:gdLst/>
            <a:ahLst/>
            <a:cxnLst/>
            <a:rect l="l" t="t" r="r" b="b"/>
            <a:pathLst>
              <a:path w="11869531" h="3733957">
                <a:moveTo>
                  <a:pt x="0" y="0"/>
                </a:moveTo>
                <a:lnTo>
                  <a:pt x="11869530" y="0"/>
                </a:lnTo>
                <a:lnTo>
                  <a:pt x="11869530" y="3733957"/>
                </a:lnTo>
                <a:lnTo>
                  <a:pt x="0" y="37339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flipH="1">
            <a:off x="11250485" y="7851638"/>
            <a:ext cx="11633382" cy="3659668"/>
          </a:xfrm>
          <a:custGeom>
            <a:avLst/>
            <a:gdLst/>
            <a:ahLst/>
            <a:cxnLst/>
            <a:rect l="l" t="t" r="r" b="b"/>
            <a:pathLst>
              <a:path w="11633382" h="3659668">
                <a:moveTo>
                  <a:pt x="11633383" y="0"/>
                </a:moveTo>
                <a:lnTo>
                  <a:pt x="0" y="0"/>
                </a:lnTo>
                <a:lnTo>
                  <a:pt x="0" y="3659668"/>
                </a:lnTo>
                <a:lnTo>
                  <a:pt x="11633383" y="3659668"/>
                </a:lnTo>
                <a:lnTo>
                  <a:pt x="11633383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440185" y="-5291236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51420" y="4404939"/>
            <a:ext cx="8638851" cy="305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2000">
                <a:solidFill>
                  <a:srgbClr val="FF9BBB"/>
                </a:solidFill>
                <a:latin typeface="Le Petit Cochon"/>
              </a:rPr>
              <a:t>Спасибо за внимание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87342" y="4416107"/>
            <a:ext cx="8344339" cy="305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2000" dirty="0" err="1">
                <a:solidFill>
                  <a:srgbClr val="482638"/>
                </a:solidFill>
                <a:latin typeface="Le Petit Cochon"/>
              </a:rPr>
              <a:t>Спасибо</a:t>
            </a:r>
            <a:r>
              <a:rPr lang="en-US" sz="12000" dirty="0">
                <a:solidFill>
                  <a:srgbClr val="482638"/>
                </a:solidFill>
                <a:latin typeface="Le Petit Cochon"/>
              </a:rPr>
              <a:t> </a:t>
            </a:r>
            <a:r>
              <a:rPr lang="en-US" sz="12000" dirty="0" err="1">
                <a:solidFill>
                  <a:srgbClr val="482638"/>
                </a:solidFill>
                <a:latin typeface="Le Petit Cochon"/>
              </a:rPr>
              <a:t>за</a:t>
            </a:r>
            <a:r>
              <a:rPr lang="en-US" sz="12000" dirty="0">
                <a:solidFill>
                  <a:srgbClr val="482638"/>
                </a:solidFill>
                <a:latin typeface="Le Petit Cochon"/>
              </a:rPr>
              <a:t> </a:t>
            </a:r>
            <a:r>
              <a:rPr lang="en-US" sz="12000" dirty="0" err="1">
                <a:solidFill>
                  <a:srgbClr val="482638"/>
                </a:solidFill>
                <a:latin typeface="Le Petit Cochon"/>
              </a:rPr>
              <a:t>внимание</a:t>
            </a:r>
            <a:endParaRPr lang="en-US" sz="12000" dirty="0">
              <a:solidFill>
                <a:srgbClr val="482638"/>
              </a:solidFill>
              <a:latin typeface="Le Petit Coch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09001" y="3563484"/>
            <a:ext cx="7850299" cy="5685330"/>
            <a:chOff x="0" y="0"/>
            <a:chExt cx="2067568" cy="14973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7568" cy="1497371"/>
            </a:xfrm>
            <a:custGeom>
              <a:avLst/>
              <a:gdLst/>
              <a:ahLst/>
              <a:cxnLst/>
              <a:rect l="l" t="t" r="r" b="b"/>
              <a:pathLst>
                <a:path w="2067568" h="1497371">
                  <a:moveTo>
                    <a:pt x="50296" y="0"/>
                  </a:moveTo>
                  <a:lnTo>
                    <a:pt x="2017272" y="0"/>
                  </a:lnTo>
                  <a:cubicBezTo>
                    <a:pt x="2045050" y="0"/>
                    <a:pt x="2067568" y="22518"/>
                    <a:pt x="2067568" y="50296"/>
                  </a:cubicBezTo>
                  <a:lnTo>
                    <a:pt x="2067568" y="1447075"/>
                  </a:lnTo>
                  <a:cubicBezTo>
                    <a:pt x="2067568" y="1474853"/>
                    <a:pt x="2045050" y="1497371"/>
                    <a:pt x="2017272" y="1497371"/>
                  </a:cubicBezTo>
                  <a:lnTo>
                    <a:pt x="50296" y="1497371"/>
                  </a:lnTo>
                  <a:cubicBezTo>
                    <a:pt x="22518" y="1497371"/>
                    <a:pt x="0" y="1474853"/>
                    <a:pt x="0" y="1447075"/>
                  </a:cubicBezTo>
                  <a:lnTo>
                    <a:pt x="0" y="50296"/>
                  </a:lnTo>
                  <a:cubicBezTo>
                    <a:pt x="0" y="22518"/>
                    <a:pt x="22518" y="0"/>
                    <a:pt x="50296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067568" cy="157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537091" y="187724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2150013" y="-808509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5" name="Freeform 25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105770" y="1496514"/>
            <a:ext cx="8076460" cy="1529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6000">
                <a:solidFill>
                  <a:srgbClr val="482638"/>
                </a:solidFill>
                <a:latin typeface="Le Petit Cochon"/>
              </a:rPr>
              <a:t>Входные и выходные </a:t>
            </a:r>
          </a:p>
          <a:p>
            <a:pPr algn="ctr">
              <a:lnSpc>
                <a:spcPts val="5880"/>
              </a:lnSpc>
            </a:pPr>
            <a:r>
              <a:rPr lang="en-US" sz="6000">
                <a:solidFill>
                  <a:srgbClr val="482638"/>
                </a:solidFill>
                <a:latin typeface="Le Petit Cochon"/>
              </a:rPr>
              <a:t>данные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28700" y="3563484"/>
            <a:ext cx="7850299" cy="5685330"/>
            <a:chOff x="0" y="0"/>
            <a:chExt cx="10467065" cy="7580439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0467065" cy="7580439"/>
              <a:chOff x="0" y="0"/>
              <a:chExt cx="2067568" cy="149737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067568" cy="1497371"/>
              </a:xfrm>
              <a:custGeom>
                <a:avLst/>
                <a:gdLst/>
                <a:ahLst/>
                <a:cxnLst/>
                <a:rect l="l" t="t" r="r" b="b"/>
                <a:pathLst>
                  <a:path w="2067568" h="1497371">
                    <a:moveTo>
                      <a:pt x="50296" y="0"/>
                    </a:moveTo>
                    <a:lnTo>
                      <a:pt x="2017272" y="0"/>
                    </a:lnTo>
                    <a:cubicBezTo>
                      <a:pt x="2045050" y="0"/>
                      <a:pt x="2067568" y="22518"/>
                      <a:pt x="2067568" y="50296"/>
                    </a:cubicBezTo>
                    <a:lnTo>
                      <a:pt x="2067568" y="1447075"/>
                    </a:lnTo>
                    <a:cubicBezTo>
                      <a:pt x="2067568" y="1474853"/>
                      <a:pt x="2045050" y="1497371"/>
                      <a:pt x="2017272" y="1497371"/>
                    </a:cubicBezTo>
                    <a:lnTo>
                      <a:pt x="50296" y="1497371"/>
                    </a:lnTo>
                    <a:cubicBezTo>
                      <a:pt x="22518" y="1497371"/>
                      <a:pt x="0" y="1474853"/>
                      <a:pt x="0" y="1447075"/>
                    </a:cubicBezTo>
                    <a:lnTo>
                      <a:pt x="0" y="50296"/>
                    </a:lnTo>
                    <a:cubicBezTo>
                      <a:pt x="0" y="22518"/>
                      <a:pt x="22518" y="0"/>
                      <a:pt x="50296" y="0"/>
                    </a:cubicBezTo>
                    <a:close/>
                  </a:path>
                </a:pathLst>
              </a:custGeom>
              <a:solidFill>
                <a:srgbClr val="FFFDFB">
                  <a:alpha val="61961"/>
                </a:srgbClr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76200"/>
                <a:ext cx="2067568" cy="15735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586115" y="685333"/>
              <a:ext cx="3468078" cy="735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31"/>
                </a:lnSpc>
              </a:pPr>
              <a:r>
                <a:rPr lang="en-US" sz="3199">
                  <a:solidFill>
                    <a:srgbClr val="482638"/>
                  </a:solidFill>
                  <a:latin typeface="อีฟดอวอิ้ง"/>
                </a:rPr>
                <a:t>ВХОДНЫЕ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2119326"/>
              <a:ext cx="10467065" cy="51880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12467" lvl="1" indent="-356233" algn="l">
                <a:lnSpc>
                  <a:spcPts val="4388"/>
                </a:lnSpc>
                <a:buFont typeface="Arial"/>
                <a:buChar char="•"/>
              </a:pP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данные</a:t>
              </a:r>
              <a:r>
                <a:rPr lang="en-US" sz="3299" spc="438" dirty="0">
                  <a:solidFill>
                    <a:srgbClr val="482638"/>
                  </a:solidFill>
                  <a:latin typeface="อีฟดอวอิ้ง"/>
                </a:rPr>
                <a:t> </a:t>
              </a: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тренеров</a:t>
              </a:r>
              <a:r>
                <a:rPr lang="en-US" sz="3299" spc="438" dirty="0">
                  <a:solidFill>
                    <a:srgbClr val="482638"/>
                  </a:solidFill>
                  <a:latin typeface="อีฟดอวอิ้ง"/>
                </a:rPr>
                <a:t> и </a:t>
              </a: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участников</a:t>
              </a:r>
              <a:endParaRPr lang="en-US" sz="3299" spc="438" dirty="0">
                <a:solidFill>
                  <a:srgbClr val="482638"/>
                </a:solidFill>
                <a:latin typeface="อีฟดอวอิ้ง"/>
              </a:endParaRPr>
            </a:p>
            <a:p>
              <a:pPr marL="712467" lvl="1" indent="-356233" algn="l">
                <a:lnSpc>
                  <a:spcPts val="4388"/>
                </a:lnSpc>
                <a:buFont typeface="Arial"/>
                <a:buChar char="•"/>
              </a:pP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данные</a:t>
              </a:r>
              <a:r>
                <a:rPr lang="en-US" sz="3299" spc="438" dirty="0">
                  <a:solidFill>
                    <a:srgbClr val="482638"/>
                  </a:solidFill>
                  <a:latin typeface="อีฟดอวอิ้ง"/>
                </a:rPr>
                <a:t> </a:t>
              </a: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запланированного</a:t>
              </a:r>
              <a:r>
                <a:rPr lang="en-US" sz="3299" spc="438" dirty="0">
                  <a:solidFill>
                    <a:srgbClr val="482638"/>
                  </a:solidFill>
                  <a:latin typeface="อีฟดอวอิ้ง"/>
                </a:rPr>
                <a:t> </a:t>
              </a: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соревнования</a:t>
              </a:r>
              <a:endParaRPr lang="en-US" sz="3299" spc="438" dirty="0">
                <a:solidFill>
                  <a:srgbClr val="482638"/>
                </a:solidFill>
                <a:latin typeface="อีฟดอวอิ้ง"/>
              </a:endParaRPr>
            </a:p>
            <a:p>
              <a:pPr marL="712467" lvl="1" indent="-356233" algn="l">
                <a:lnSpc>
                  <a:spcPts val="4388"/>
                </a:lnSpc>
                <a:buFont typeface="Arial"/>
                <a:buChar char="•"/>
              </a:pP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данные</a:t>
              </a:r>
              <a:r>
                <a:rPr lang="en-US" sz="3299" spc="438" dirty="0">
                  <a:solidFill>
                    <a:srgbClr val="482638"/>
                  </a:solidFill>
                  <a:latin typeface="อีฟดอวอิ้ง"/>
                </a:rPr>
                <a:t> </a:t>
              </a: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поданных</a:t>
              </a:r>
              <a:r>
                <a:rPr lang="en-US" sz="3299" spc="438" dirty="0">
                  <a:solidFill>
                    <a:srgbClr val="482638"/>
                  </a:solidFill>
                  <a:latin typeface="อีฟดอวอิ้ง"/>
                </a:rPr>
                <a:t> </a:t>
              </a: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заявок</a:t>
              </a:r>
              <a:endParaRPr lang="en-US" sz="3299" spc="438" dirty="0">
                <a:solidFill>
                  <a:srgbClr val="482638"/>
                </a:solidFill>
                <a:latin typeface="อีฟดอวอิ้ง"/>
              </a:endParaRPr>
            </a:p>
            <a:p>
              <a:pPr marL="712467" lvl="1" indent="-356233" algn="l">
                <a:lnSpc>
                  <a:spcPts val="4388"/>
                </a:lnSpc>
                <a:buFont typeface="Arial"/>
                <a:buChar char="•"/>
              </a:pP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словари</a:t>
              </a:r>
              <a:r>
                <a:rPr lang="en-US" sz="3299" spc="438" dirty="0">
                  <a:solidFill>
                    <a:srgbClr val="482638"/>
                  </a:solidFill>
                  <a:latin typeface="อีฟดอวอิ้ง"/>
                </a:rPr>
                <a:t> </a:t>
              </a: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весовых</a:t>
              </a:r>
              <a:r>
                <a:rPr lang="en-US" sz="3299" spc="438" dirty="0">
                  <a:solidFill>
                    <a:srgbClr val="482638"/>
                  </a:solidFill>
                  <a:latin typeface="อีฟดอวอิ้ง"/>
                </a:rPr>
                <a:t> и </a:t>
              </a: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возрастных</a:t>
              </a:r>
              <a:r>
                <a:rPr lang="en-US" sz="3299" spc="438" dirty="0">
                  <a:solidFill>
                    <a:srgbClr val="482638"/>
                  </a:solidFill>
                  <a:latin typeface="อีฟดอวอิ้ง"/>
                </a:rPr>
                <a:t> </a:t>
              </a:r>
              <a:r>
                <a:rPr lang="en-US" sz="3299" spc="438" dirty="0" err="1">
                  <a:solidFill>
                    <a:srgbClr val="482638"/>
                  </a:solidFill>
                  <a:latin typeface="อีฟดอวอิ้ง"/>
                </a:rPr>
                <a:t>категорий</a:t>
              </a:r>
              <a:endParaRPr lang="en-US" sz="3299" spc="438" dirty="0">
                <a:solidFill>
                  <a:srgbClr val="482638"/>
                </a:solidFill>
                <a:latin typeface="อีฟดอวอิ้ง"/>
              </a:endParaR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9848587" y="4053672"/>
            <a:ext cx="670101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31"/>
              </a:lnSpc>
            </a:pPr>
            <a:r>
              <a:rPr lang="en-US" sz="3199" dirty="0">
                <a:solidFill>
                  <a:srgbClr val="482638"/>
                </a:solidFill>
                <a:latin typeface="อีฟดอวอิ้ง"/>
              </a:rPr>
              <a:t>ВЫХОДНЫЕ</a:t>
            </a:r>
            <a:r>
              <a:rPr lang="ru-RU" sz="3199" dirty="0">
                <a:solidFill>
                  <a:srgbClr val="482638"/>
                </a:solidFill>
                <a:latin typeface="อีฟดอวอิ้ง"/>
              </a:rPr>
              <a:t> ДАННЫЕ СОРЕВНОВАНИЯ</a:t>
            </a:r>
            <a:endParaRPr lang="en-US" sz="3199" dirty="0">
              <a:solidFill>
                <a:srgbClr val="482638"/>
              </a:solidFill>
              <a:latin typeface="อีฟดอวอิ้ง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409001" y="5126785"/>
            <a:ext cx="7850299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>
              <a:lnSpc>
                <a:spcPts val="4388"/>
              </a:lnSpc>
              <a:buFont typeface="Arial"/>
              <a:buChar char="•"/>
            </a:pPr>
            <a:r>
              <a:rPr lang="ru-RU" sz="3299" spc="438" dirty="0">
                <a:solidFill>
                  <a:srgbClr val="482638"/>
                </a:solidFill>
                <a:latin typeface="อีฟดอวอิ้ง"/>
              </a:rPr>
              <a:t>протокол соревнования </a:t>
            </a:r>
            <a:r>
              <a:rPr lang="en-US" sz="3299" spc="438" dirty="0" err="1">
                <a:solidFill>
                  <a:srgbClr val="482638"/>
                </a:solidFill>
                <a:latin typeface="อีฟดอวอิ้ง"/>
              </a:rPr>
              <a:t>протокол</a:t>
            </a:r>
            <a:r>
              <a:rPr lang="en-US" sz="3299" spc="438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99" spc="438" dirty="0" err="1">
                <a:solidFill>
                  <a:srgbClr val="482638"/>
                </a:solidFill>
                <a:latin typeface="อีฟดอวอิ้ง"/>
              </a:rPr>
              <a:t>жеребьевки</a:t>
            </a:r>
            <a:endParaRPr lang="en-US" sz="3299" spc="438" dirty="0">
              <a:solidFill>
                <a:srgbClr val="482638"/>
              </a:solidFill>
              <a:latin typeface="อีฟดอวอิ้ง"/>
            </a:endParaRPr>
          </a:p>
          <a:p>
            <a:pPr marL="712467" lvl="1" indent="-356233" algn="l">
              <a:lnSpc>
                <a:spcPts val="4388"/>
              </a:lnSpc>
              <a:buFont typeface="Arial"/>
              <a:buChar char="•"/>
            </a:pPr>
            <a:r>
              <a:rPr lang="en-US" sz="3299" spc="438" dirty="0" err="1">
                <a:solidFill>
                  <a:srgbClr val="482638"/>
                </a:solidFill>
                <a:latin typeface="อีฟดอวอิ้ง"/>
              </a:rPr>
              <a:t>итоговый</a:t>
            </a:r>
            <a:r>
              <a:rPr lang="en-US" sz="3299" spc="438" dirty="0">
                <a:solidFill>
                  <a:srgbClr val="482638"/>
                </a:solidFill>
                <a:latin typeface="อีฟดอวอิ้ง"/>
              </a:rPr>
              <a:t> </a:t>
            </a:r>
            <a:r>
              <a:rPr lang="en-US" sz="3299" spc="438" dirty="0" err="1">
                <a:solidFill>
                  <a:srgbClr val="482638"/>
                </a:solidFill>
                <a:latin typeface="อีฟดอวอิ้ง"/>
              </a:rPr>
              <a:t>протокол</a:t>
            </a:r>
            <a:endParaRPr lang="en-US" sz="3299" spc="438" dirty="0">
              <a:solidFill>
                <a:srgbClr val="482638"/>
              </a:solidFill>
              <a:latin typeface="อีฟดอวอิ้ง"/>
            </a:endParaRPr>
          </a:p>
          <a:p>
            <a:pPr algn="l">
              <a:lnSpc>
                <a:spcPts val="4388"/>
              </a:lnSpc>
            </a:pPr>
            <a:endParaRPr lang="en-US" sz="3299" spc="438" dirty="0">
              <a:solidFill>
                <a:srgbClr val="482638"/>
              </a:solidFill>
              <a:latin typeface="อีฟดอวอิ้ง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409068" y="8825646"/>
            <a:ext cx="1239263" cy="119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2604819" y="261521"/>
            <a:ext cx="14862185" cy="9763957"/>
          </a:xfrm>
          <a:custGeom>
            <a:avLst/>
            <a:gdLst/>
            <a:ahLst/>
            <a:cxnLst/>
            <a:rect l="l" t="t" r="r" b="b"/>
            <a:pathLst>
              <a:path w="14862185" h="9763957">
                <a:moveTo>
                  <a:pt x="0" y="0"/>
                </a:moveTo>
                <a:lnTo>
                  <a:pt x="14862184" y="0"/>
                </a:lnTo>
                <a:lnTo>
                  <a:pt x="14862184" y="9763958"/>
                </a:lnTo>
                <a:lnTo>
                  <a:pt x="0" y="9763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920611" y="315760"/>
            <a:ext cx="4465477" cy="13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5400">
                <a:solidFill>
                  <a:srgbClr val="482638"/>
                </a:solidFill>
                <a:latin typeface="Le Petit Cochon"/>
              </a:rPr>
              <a:t>Схема базы данных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409068" y="8801100"/>
            <a:ext cx="1239263" cy="119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65412" y="2309463"/>
            <a:ext cx="6939085" cy="5960317"/>
            <a:chOff x="0" y="0"/>
            <a:chExt cx="5372576" cy="4614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72577" cy="4614767"/>
            </a:xfrm>
            <a:custGeom>
              <a:avLst/>
              <a:gdLst/>
              <a:ahLst/>
              <a:cxnLst/>
              <a:rect l="l" t="t" r="r" b="b"/>
              <a:pathLst>
                <a:path w="5372577" h="4614767">
                  <a:moveTo>
                    <a:pt x="5248116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48116" y="0"/>
                  </a:lnTo>
                  <a:cubicBezTo>
                    <a:pt x="5316696" y="0"/>
                    <a:pt x="5372577" y="55880"/>
                    <a:pt x="5372577" y="124460"/>
                  </a:cubicBezTo>
                  <a:lnTo>
                    <a:pt x="5372577" y="4490307"/>
                  </a:lnTo>
                  <a:cubicBezTo>
                    <a:pt x="5372577" y="4558887"/>
                    <a:pt x="5316696" y="4614767"/>
                    <a:pt x="5248116" y="4614767"/>
                  </a:cubicBezTo>
                  <a:close/>
                </a:path>
              </a:pathLst>
            </a:custGeom>
            <a:solidFill>
              <a:srgbClr val="FFFFFF">
                <a:alpha val="61961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981387" y="2163342"/>
            <a:ext cx="6939085" cy="5960317"/>
            <a:chOff x="0" y="0"/>
            <a:chExt cx="5372576" cy="46147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2577" cy="4614767"/>
            </a:xfrm>
            <a:custGeom>
              <a:avLst/>
              <a:gdLst/>
              <a:ahLst/>
              <a:cxnLst/>
              <a:rect l="l" t="t" r="r" b="b"/>
              <a:pathLst>
                <a:path w="5372577" h="4614767">
                  <a:moveTo>
                    <a:pt x="5248116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48116" y="0"/>
                  </a:lnTo>
                  <a:cubicBezTo>
                    <a:pt x="5316696" y="0"/>
                    <a:pt x="5372577" y="55880"/>
                    <a:pt x="5372577" y="124460"/>
                  </a:cubicBezTo>
                  <a:lnTo>
                    <a:pt x="5372577" y="4490307"/>
                  </a:lnTo>
                  <a:cubicBezTo>
                    <a:pt x="5372577" y="4558887"/>
                    <a:pt x="5316696" y="4614767"/>
                    <a:pt x="5248116" y="4614767"/>
                  </a:cubicBezTo>
                  <a:close/>
                </a:path>
              </a:pathLst>
            </a:custGeom>
            <a:solidFill>
              <a:srgbClr val="FFFFFF">
                <a:alpha val="61961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5" name="Freeform 25"/>
          <p:cNvSpPr/>
          <p:nvPr/>
        </p:nvSpPr>
        <p:spPr>
          <a:xfrm flipH="1">
            <a:off x="11673837" y="8890079"/>
            <a:ext cx="6805785" cy="2140987"/>
          </a:xfrm>
          <a:custGeom>
            <a:avLst/>
            <a:gdLst/>
            <a:ahLst/>
            <a:cxnLst/>
            <a:rect l="l" t="t" r="r" b="b"/>
            <a:pathLst>
              <a:path w="6805785" h="2140987">
                <a:moveTo>
                  <a:pt x="6805785" y="0"/>
                </a:moveTo>
                <a:lnTo>
                  <a:pt x="0" y="0"/>
                </a:lnTo>
                <a:lnTo>
                  <a:pt x="0" y="2140987"/>
                </a:lnTo>
                <a:lnTo>
                  <a:pt x="6805785" y="2140987"/>
                </a:lnTo>
                <a:lnTo>
                  <a:pt x="6805785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735360" y="8890079"/>
            <a:ext cx="9750656" cy="3067394"/>
          </a:xfrm>
          <a:custGeom>
            <a:avLst/>
            <a:gdLst/>
            <a:ahLst/>
            <a:cxnLst/>
            <a:rect l="l" t="t" r="r" b="b"/>
            <a:pathLst>
              <a:path w="9750656" h="3067394">
                <a:moveTo>
                  <a:pt x="0" y="0"/>
                </a:moveTo>
                <a:lnTo>
                  <a:pt x="9750655" y="0"/>
                </a:lnTo>
                <a:lnTo>
                  <a:pt x="9750655" y="3067394"/>
                </a:lnTo>
                <a:lnTo>
                  <a:pt x="0" y="3067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10870961" y="5087290"/>
            <a:ext cx="2005114" cy="2005114"/>
          </a:xfrm>
          <a:custGeom>
            <a:avLst/>
            <a:gdLst/>
            <a:ahLst/>
            <a:cxnLst/>
            <a:rect l="l" t="t" r="r" b="b"/>
            <a:pathLst>
              <a:path w="2005114" h="2005114">
                <a:moveTo>
                  <a:pt x="0" y="0"/>
                </a:moveTo>
                <a:lnTo>
                  <a:pt x="2005114" y="0"/>
                </a:lnTo>
                <a:lnTo>
                  <a:pt x="2005114" y="2005113"/>
                </a:lnTo>
                <a:lnTo>
                  <a:pt x="0" y="20051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310447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6194521" y="4976472"/>
            <a:ext cx="2226749" cy="2226749"/>
          </a:xfrm>
          <a:custGeom>
            <a:avLst/>
            <a:gdLst/>
            <a:ahLst/>
            <a:cxnLst/>
            <a:rect l="l" t="t" r="r" b="b"/>
            <a:pathLst>
              <a:path w="2226749" h="2226749">
                <a:moveTo>
                  <a:pt x="0" y="0"/>
                </a:moveTo>
                <a:lnTo>
                  <a:pt x="2226749" y="0"/>
                </a:lnTo>
                <a:lnTo>
                  <a:pt x="2226749" y="2226749"/>
                </a:lnTo>
                <a:lnTo>
                  <a:pt x="0" y="22267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2755917" y="5143500"/>
            <a:ext cx="2123233" cy="2125221"/>
          </a:xfrm>
          <a:custGeom>
            <a:avLst/>
            <a:gdLst/>
            <a:ahLst/>
            <a:cxnLst/>
            <a:rect l="l" t="t" r="r" b="b"/>
            <a:pathLst>
              <a:path w="2123233" h="2125221">
                <a:moveTo>
                  <a:pt x="0" y="0"/>
                </a:moveTo>
                <a:lnTo>
                  <a:pt x="2123233" y="0"/>
                </a:lnTo>
                <a:lnTo>
                  <a:pt x="2123233" y="2125221"/>
                </a:lnTo>
                <a:lnTo>
                  <a:pt x="0" y="21252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946046" y="5166230"/>
            <a:ext cx="2031313" cy="2031313"/>
          </a:xfrm>
          <a:custGeom>
            <a:avLst/>
            <a:gdLst/>
            <a:ahLst/>
            <a:cxnLst/>
            <a:rect l="l" t="t" r="r" b="b"/>
            <a:pathLst>
              <a:path w="2031313" h="2031313">
                <a:moveTo>
                  <a:pt x="0" y="0"/>
                </a:moveTo>
                <a:lnTo>
                  <a:pt x="2031313" y="0"/>
                </a:lnTo>
                <a:lnTo>
                  <a:pt x="2031313" y="2031313"/>
                </a:lnTo>
                <a:lnTo>
                  <a:pt x="0" y="20313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409068" y="8825646"/>
            <a:ext cx="1239263" cy="119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309830" y="4382485"/>
            <a:ext cx="2672297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 spc="21" dirty="0" err="1">
                <a:solidFill>
                  <a:srgbClr val="000000"/>
                </a:solidFill>
                <a:latin typeface="อีฟดอวอิ้ง Bold"/>
              </a:rPr>
              <a:t>Фреймворк</a:t>
            </a:r>
            <a:endParaRPr lang="en-US" sz="1500" spc="21" dirty="0">
              <a:solidFill>
                <a:srgbClr val="000000"/>
              </a:solidFill>
              <a:latin typeface="อีฟดอวอิ้ง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309830" y="7477494"/>
            <a:ext cx="2672297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 spc="21" dirty="0">
                <a:solidFill>
                  <a:srgbClr val="000000"/>
                </a:solidFill>
                <a:latin typeface="Now Bold"/>
              </a:rPr>
              <a:t>Django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984650" y="4372839"/>
            <a:ext cx="2672297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 spc="21" dirty="0" err="1">
                <a:solidFill>
                  <a:srgbClr val="000000"/>
                </a:solidFill>
                <a:latin typeface="อีฟดอวอิ้ง Bold"/>
              </a:rPr>
              <a:t>Язык</a:t>
            </a:r>
            <a:r>
              <a:rPr lang="en-US" sz="1500" spc="21" dirty="0">
                <a:solidFill>
                  <a:srgbClr val="000000"/>
                </a:solidFill>
                <a:latin typeface="อีฟดอวอิ้ง Bold"/>
              </a:rPr>
              <a:t> </a:t>
            </a:r>
            <a:r>
              <a:rPr lang="en-US" sz="1500" spc="21" dirty="0" err="1">
                <a:solidFill>
                  <a:srgbClr val="000000"/>
                </a:solidFill>
                <a:latin typeface="อีฟดอวอิ้ง Bold"/>
              </a:rPr>
              <a:t>программирования</a:t>
            </a:r>
            <a:endParaRPr lang="en-US" sz="1500" spc="21" dirty="0">
              <a:solidFill>
                <a:srgbClr val="000000"/>
              </a:solidFill>
              <a:latin typeface="อีฟดอวอิ้ง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5971747" y="7481467"/>
            <a:ext cx="2672297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 spc="21" dirty="0">
                <a:solidFill>
                  <a:srgbClr val="000000"/>
                </a:solidFill>
                <a:latin typeface="Now Heavy"/>
              </a:rPr>
              <a:t>Python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537369" y="4394080"/>
            <a:ext cx="2672297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21" dirty="0" err="1">
                <a:solidFill>
                  <a:srgbClr val="000000"/>
                </a:solidFill>
                <a:latin typeface="อีฟดอวอิ้ง Bold"/>
              </a:rPr>
              <a:t>Сред</a:t>
            </a:r>
            <a:r>
              <a:rPr lang="ru-RU" sz="1500" spc="21" dirty="0">
                <a:solidFill>
                  <a:srgbClr val="000000"/>
                </a:solidFill>
                <a:latin typeface="อีฟดอวอิ้ง Bold"/>
              </a:rPr>
              <a:t>а </a:t>
            </a:r>
            <a:r>
              <a:rPr lang="en-US" sz="1500" spc="21" dirty="0" err="1">
                <a:solidFill>
                  <a:srgbClr val="000000"/>
                </a:solidFill>
                <a:latin typeface="อีฟดอวอิ้ง Bold"/>
              </a:rPr>
              <a:t>разработки</a:t>
            </a:r>
            <a:endParaRPr lang="en-US" sz="1500" spc="21" dirty="0">
              <a:solidFill>
                <a:srgbClr val="000000"/>
              </a:solidFill>
              <a:latin typeface="อีฟดอวอิ้ง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537370" y="7340172"/>
            <a:ext cx="2672297" cy="54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21" dirty="0" err="1">
                <a:solidFill>
                  <a:srgbClr val="000000"/>
                </a:solidFill>
                <a:latin typeface="Now Heavy"/>
              </a:rPr>
              <a:t>Pycharm</a:t>
            </a:r>
            <a:r>
              <a:rPr lang="en-US" sz="1500" spc="21" dirty="0">
                <a:solidFill>
                  <a:srgbClr val="000000"/>
                </a:solidFill>
                <a:latin typeface="Now Heavy"/>
              </a:rPr>
              <a:t> </a:t>
            </a:r>
          </a:p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 spc="21" dirty="0">
                <a:solidFill>
                  <a:srgbClr val="000000"/>
                </a:solidFill>
                <a:latin typeface="Now Heavy"/>
              </a:rPr>
              <a:t>Community edition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587003" y="4382485"/>
            <a:ext cx="2672297" cy="295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 spc="21">
                <a:solidFill>
                  <a:srgbClr val="000000"/>
                </a:solidFill>
                <a:latin typeface="อีฟดอวอิ้ง Bold"/>
              </a:rPr>
              <a:t>СУБД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625555" y="7454472"/>
            <a:ext cx="2672297" cy="25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 spc="21" dirty="0">
                <a:solidFill>
                  <a:srgbClr val="000000"/>
                </a:solidFill>
                <a:latin typeface="Now Heavy"/>
              </a:rPr>
              <a:t>MySQL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346626" y="400837"/>
            <a:ext cx="5594748" cy="13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5400">
                <a:solidFill>
                  <a:srgbClr val="482638"/>
                </a:solidFill>
                <a:latin typeface="Le Petit Cochon"/>
              </a:rPr>
              <a:t>Инструменты разработки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590800" y="2948454"/>
            <a:ext cx="6004098" cy="5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1"/>
              </a:lnSpc>
            </a:pPr>
            <a:r>
              <a:rPr lang="en-US" sz="3899" dirty="0">
                <a:solidFill>
                  <a:srgbClr val="482638"/>
                </a:solidFill>
                <a:latin typeface="อีฟดอวอิ้ง"/>
              </a:rPr>
              <a:t>ПРОГРАММНАЯ ЧАСТЬ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777976" y="2948454"/>
            <a:ext cx="5833624" cy="5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1"/>
              </a:lnSpc>
            </a:pPr>
            <a:r>
              <a:rPr lang="en-US" sz="3899" dirty="0">
                <a:solidFill>
                  <a:srgbClr val="482638"/>
                </a:solidFill>
                <a:latin typeface="อีฟดอวอิ้ง"/>
              </a:rPr>
              <a:t>СРЕДСТВА РАЗРАБОТКИ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3817533" y="268095"/>
            <a:ext cx="13802144" cy="9158058"/>
          </a:xfrm>
          <a:custGeom>
            <a:avLst/>
            <a:gdLst/>
            <a:ahLst/>
            <a:cxnLst/>
            <a:rect l="l" t="t" r="r" b="b"/>
            <a:pathLst>
              <a:path w="13802144" h="9158058">
                <a:moveTo>
                  <a:pt x="0" y="0"/>
                </a:moveTo>
                <a:lnTo>
                  <a:pt x="13802145" y="0"/>
                </a:lnTo>
                <a:lnTo>
                  <a:pt x="13802145" y="9158058"/>
                </a:lnTo>
                <a:lnTo>
                  <a:pt x="0" y="91580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13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5400">
                <a:solidFill>
                  <a:srgbClr val="482638"/>
                </a:solidFill>
                <a:latin typeface="Le Petit Cochon"/>
              </a:rPr>
              <a:t>Модульная схема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09068" y="8801100"/>
            <a:ext cx="1239263" cy="119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3152060" y="1217178"/>
            <a:ext cx="13855650" cy="8041122"/>
          </a:xfrm>
          <a:prstGeom prst="roundRect">
            <a:avLst>
              <a:gd name="adj" fmla="val 7804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/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25646"/>
            <a:ext cx="1239263" cy="119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dirty="0">
                <a:solidFill>
                  <a:srgbClr val="482638"/>
                </a:solidFill>
                <a:latin typeface="Le Petit Cochon"/>
              </a:rPr>
              <a:t>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11774492" cy="564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CF7">
                <a:alpha val="100000"/>
              </a:srgbClr>
            </a:gs>
            <a:gs pos="100000">
              <a:srgbClr val="FFECC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24071" y="7007785"/>
            <a:ext cx="11910884" cy="6558430"/>
          </a:xfrm>
          <a:custGeom>
            <a:avLst/>
            <a:gdLst/>
            <a:ahLst/>
            <a:cxnLst/>
            <a:rect l="l" t="t" r="r" b="b"/>
            <a:pathLst>
              <a:path w="11910884" h="6558430">
                <a:moveTo>
                  <a:pt x="11910884" y="0"/>
                </a:moveTo>
                <a:lnTo>
                  <a:pt x="0" y="0"/>
                </a:lnTo>
                <a:lnTo>
                  <a:pt x="0" y="6558430"/>
                </a:lnTo>
                <a:lnTo>
                  <a:pt x="11910884" y="6558430"/>
                </a:lnTo>
                <a:lnTo>
                  <a:pt x="119108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638441" y="3712029"/>
            <a:ext cx="11502846" cy="6333755"/>
          </a:xfrm>
          <a:custGeom>
            <a:avLst/>
            <a:gdLst/>
            <a:ahLst/>
            <a:cxnLst/>
            <a:rect l="l" t="t" r="r" b="b"/>
            <a:pathLst>
              <a:path w="11502846" h="6333755">
                <a:moveTo>
                  <a:pt x="0" y="0"/>
                </a:moveTo>
                <a:lnTo>
                  <a:pt x="11502846" y="0"/>
                </a:lnTo>
                <a:lnTo>
                  <a:pt x="11502846" y="6333755"/>
                </a:lnTo>
                <a:lnTo>
                  <a:pt x="0" y="633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190451" y="4026371"/>
            <a:ext cx="10361085" cy="5705072"/>
          </a:xfrm>
          <a:custGeom>
            <a:avLst/>
            <a:gdLst/>
            <a:ahLst/>
            <a:cxnLst/>
            <a:rect l="l" t="t" r="r" b="b"/>
            <a:pathLst>
              <a:path w="10361085" h="5705072">
                <a:moveTo>
                  <a:pt x="10361085" y="0"/>
                </a:moveTo>
                <a:lnTo>
                  <a:pt x="0" y="0"/>
                </a:lnTo>
                <a:lnTo>
                  <a:pt x="0" y="5705072"/>
                </a:lnTo>
                <a:lnTo>
                  <a:pt x="10361085" y="5705072"/>
                </a:lnTo>
                <a:lnTo>
                  <a:pt x="1036108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430" y="-3961801"/>
            <a:ext cx="6214911" cy="6910255"/>
          </a:xfrm>
          <a:custGeom>
            <a:avLst/>
            <a:gdLst/>
            <a:ahLst/>
            <a:cxnLst/>
            <a:rect l="l" t="t" r="r" b="b"/>
            <a:pathLst>
              <a:path w="6214911" h="6910255">
                <a:moveTo>
                  <a:pt x="0" y="0"/>
                </a:moveTo>
                <a:lnTo>
                  <a:pt x="6214911" y="0"/>
                </a:lnTo>
                <a:lnTo>
                  <a:pt x="6214911" y="6910255"/>
                </a:lnTo>
                <a:lnTo>
                  <a:pt x="0" y="691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873518" y="-550207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7401496" y="0"/>
                </a:moveTo>
                <a:lnTo>
                  <a:pt x="0" y="0"/>
                </a:lnTo>
                <a:lnTo>
                  <a:pt x="0" y="8229600"/>
                </a:lnTo>
                <a:lnTo>
                  <a:pt x="7401496" y="8229600"/>
                </a:lnTo>
                <a:lnTo>
                  <a:pt x="74014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69391" y="-808509"/>
            <a:ext cx="4186925" cy="4378483"/>
          </a:xfrm>
          <a:custGeom>
            <a:avLst/>
            <a:gdLst/>
            <a:ahLst/>
            <a:cxnLst/>
            <a:rect l="l" t="t" r="r" b="b"/>
            <a:pathLst>
              <a:path w="4186925" h="4378483">
                <a:moveTo>
                  <a:pt x="0" y="0"/>
                </a:moveTo>
                <a:lnTo>
                  <a:pt x="4186924" y="0"/>
                </a:lnTo>
                <a:lnTo>
                  <a:pt x="4186924" y="4378483"/>
                </a:lnTo>
                <a:lnTo>
                  <a:pt x="0" y="437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075942" y="-506673"/>
            <a:ext cx="3212058" cy="4076647"/>
            <a:chOff x="0" y="0"/>
            <a:chExt cx="4282744" cy="54355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744" cy="5435529"/>
            </a:xfrm>
            <a:custGeom>
              <a:avLst/>
              <a:gdLst/>
              <a:ahLst/>
              <a:cxnLst/>
              <a:rect l="l" t="t" r="r" b="b"/>
              <a:pathLst>
                <a:path w="4282744" h="5435529">
                  <a:moveTo>
                    <a:pt x="0" y="0"/>
                  </a:moveTo>
                  <a:lnTo>
                    <a:pt x="4282744" y="0"/>
                  </a:lnTo>
                  <a:lnTo>
                    <a:pt x="4282744" y="5435529"/>
                  </a:lnTo>
                  <a:lnTo>
                    <a:pt x="0" y="543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1903842" y="3501184"/>
              <a:ext cx="67354" cy="6735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791209" y="3518512"/>
              <a:ext cx="67354" cy="6735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C66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182823" y="3341766"/>
              <a:ext cx="67354" cy="6735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8525" y="3295960"/>
              <a:ext cx="67354" cy="6735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0D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735360" y="8417324"/>
            <a:ext cx="11253454" cy="3540149"/>
          </a:xfrm>
          <a:custGeom>
            <a:avLst/>
            <a:gdLst/>
            <a:ahLst/>
            <a:cxnLst/>
            <a:rect l="l" t="t" r="r" b="b"/>
            <a:pathLst>
              <a:path w="11253454" h="3540149">
                <a:moveTo>
                  <a:pt x="0" y="0"/>
                </a:moveTo>
                <a:lnTo>
                  <a:pt x="11253454" y="0"/>
                </a:lnTo>
                <a:lnTo>
                  <a:pt x="11253454" y="3540149"/>
                </a:lnTo>
                <a:lnTo>
                  <a:pt x="0" y="3540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9335622" y="8154516"/>
            <a:ext cx="9144000" cy="2876550"/>
          </a:xfrm>
          <a:custGeom>
            <a:avLst/>
            <a:gdLst/>
            <a:ahLst/>
            <a:cxnLst/>
            <a:rect l="l" t="t" r="r" b="b"/>
            <a:pathLst>
              <a:path w="9144000" h="2876550">
                <a:moveTo>
                  <a:pt x="9144000" y="0"/>
                </a:moveTo>
                <a:lnTo>
                  <a:pt x="0" y="0"/>
                </a:lnTo>
                <a:lnTo>
                  <a:pt x="0" y="2876550"/>
                </a:lnTo>
                <a:lnTo>
                  <a:pt x="9144000" y="287655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933212" y="201460"/>
            <a:ext cx="16205398" cy="9884079"/>
            <a:chOff x="0" y="0"/>
            <a:chExt cx="4268088" cy="26032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8088" cy="2603214"/>
            </a:xfrm>
            <a:custGeom>
              <a:avLst/>
              <a:gdLst/>
              <a:ahLst/>
              <a:cxnLst/>
              <a:rect l="l" t="t" r="r" b="b"/>
              <a:pathLst>
                <a:path w="4268088" h="2603214">
                  <a:moveTo>
                    <a:pt x="24365" y="0"/>
                  </a:moveTo>
                  <a:lnTo>
                    <a:pt x="4243724" y="0"/>
                  </a:lnTo>
                  <a:cubicBezTo>
                    <a:pt x="4250186" y="0"/>
                    <a:pt x="4256383" y="2567"/>
                    <a:pt x="4260952" y="7136"/>
                  </a:cubicBezTo>
                  <a:cubicBezTo>
                    <a:pt x="4265521" y="11705"/>
                    <a:pt x="4268088" y="17903"/>
                    <a:pt x="4268088" y="24365"/>
                  </a:cubicBezTo>
                  <a:lnTo>
                    <a:pt x="4268088" y="2578850"/>
                  </a:lnTo>
                  <a:cubicBezTo>
                    <a:pt x="4268088" y="2585311"/>
                    <a:pt x="4265521" y="2591509"/>
                    <a:pt x="4260952" y="2596078"/>
                  </a:cubicBezTo>
                  <a:cubicBezTo>
                    <a:pt x="4256383" y="2600647"/>
                    <a:pt x="4250186" y="2603214"/>
                    <a:pt x="4243724" y="2603214"/>
                  </a:cubicBezTo>
                  <a:lnTo>
                    <a:pt x="24365" y="2603214"/>
                  </a:lnTo>
                  <a:cubicBezTo>
                    <a:pt x="17903" y="2603214"/>
                    <a:pt x="11705" y="2600647"/>
                    <a:pt x="7136" y="2596078"/>
                  </a:cubicBezTo>
                  <a:cubicBezTo>
                    <a:pt x="2567" y="2591509"/>
                    <a:pt x="0" y="2585311"/>
                    <a:pt x="0" y="2578850"/>
                  </a:cubicBezTo>
                  <a:lnTo>
                    <a:pt x="0" y="24365"/>
                  </a:lnTo>
                  <a:cubicBezTo>
                    <a:pt x="0" y="17903"/>
                    <a:pt x="2567" y="11705"/>
                    <a:pt x="7136" y="7136"/>
                  </a:cubicBezTo>
                  <a:cubicBezTo>
                    <a:pt x="11705" y="2567"/>
                    <a:pt x="17903" y="0"/>
                    <a:pt x="24365" y="0"/>
                  </a:cubicBezTo>
                  <a:close/>
                </a:path>
              </a:pathLst>
            </a:custGeom>
            <a:solidFill>
              <a:srgbClr val="FFFDFB">
                <a:alpha val="61961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268088" cy="267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9068" y="8806521"/>
            <a:ext cx="1239263" cy="123926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517303" y="2441698"/>
            <a:ext cx="15037217" cy="5403604"/>
          </a:xfrm>
          <a:prstGeom prst="roundRect">
            <a:avLst>
              <a:gd name="adj" fmla="val 8878"/>
            </a:avLst>
          </a:prstGeom>
          <a:blipFill>
            <a:blip r:embed="rId7"/>
            <a:stretch>
              <a:fillRect/>
            </a:stretch>
          </a:blipFill>
          <a:effectLst>
            <a:outerShdw blurRad="50800" dist="63500" dir="2700000" algn="tl" rotWithShape="0">
              <a:srgbClr val="FE9BBA">
                <a:alpha val="40000"/>
              </a:srgbClr>
            </a:outerShdw>
          </a:effectLst>
        </p:spPr>
      </p:sp>
      <p:sp>
        <p:nvSpPr>
          <p:cNvPr id="30" name="TextBox 30"/>
          <p:cNvSpPr txBox="1"/>
          <p:nvPr/>
        </p:nvSpPr>
        <p:spPr>
          <a:xfrm>
            <a:off x="1920611" y="315760"/>
            <a:ext cx="4465477" cy="70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409068" y="8801100"/>
            <a:ext cx="123926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ru-RU" sz="6399" dirty="0">
                <a:solidFill>
                  <a:srgbClr val="482638"/>
                </a:solidFill>
                <a:latin typeface="Le Petit Cochon"/>
              </a:rPr>
              <a:t>9</a:t>
            </a:r>
            <a:endParaRPr lang="en-US" sz="6399" dirty="0">
              <a:solidFill>
                <a:srgbClr val="482638"/>
              </a:solidFill>
              <a:latin typeface="Le Petit Cochon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52060" y="447941"/>
            <a:ext cx="8357312" cy="5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9"/>
              </a:lnSpc>
              <a:spcBef>
                <a:spcPct val="0"/>
              </a:spcBef>
            </a:pPr>
            <a:r>
              <a:rPr lang="en-US" sz="3385" dirty="0" err="1">
                <a:solidFill>
                  <a:srgbClr val="482638"/>
                </a:solidFill>
                <a:latin typeface="Open Sans"/>
              </a:rPr>
              <a:t>Руководство</a:t>
            </a:r>
            <a:r>
              <a:rPr lang="en-US" sz="3385" dirty="0">
                <a:solidFill>
                  <a:srgbClr val="482638"/>
                </a:solidFill>
                <a:latin typeface="Open Sans"/>
              </a:rPr>
              <a:t> </a:t>
            </a:r>
            <a:r>
              <a:rPr lang="en-US" sz="3385" dirty="0" err="1">
                <a:solidFill>
                  <a:srgbClr val="482638"/>
                </a:solidFill>
                <a:latin typeface="Open Sans"/>
              </a:rPr>
              <a:t>пользователя</a:t>
            </a:r>
            <a:endParaRPr lang="en-US" sz="3385" dirty="0">
              <a:solidFill>
                <a:srgbClr val="482638"/>
              </a:solidFill>
              <a:latin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341</Words>
  <Application>Microsoft Office PowerPoint</Application>
  <PresentationFormat>Произвольный</PresentationFormat>
  <Paragraphs>110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4" baseType="lpstr">
      <vt:lpstr>อีฟดอวอิ้ง Bold</vt:lpstr>
      <vt:lpstr>Open Sans</vt:lpstr>
      <vt:lpstr>Calibri</vt:lpstr>
      <vt:lpstr>Now Heavy</vt:lpstr>
      <vt:lpstr>Now Bold</vt:lpstr>
      <vt:lpstr>Le Petit Cochon</vt:lpstr>
      <vt:lpstr>Arial</vt:lpstr>
      <vt:lpstr>อีฟดอวอิ้ง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Дзюдо Арена</dc:title>
  <cp:lastModifiedBy>Nu-da Navernoe-vot</cp:lastModifiedBy>
  <cp:revision>21</cp:revision>
  <dcterms:created xsi:type="dcterms:W3CDTF">2006-08-16T00:00:00Z</dcterms:created>
  <dcterms:modified xsi:type="dcterms:W3CDTF">2024-06-17T21:53:46Z</dcterms:modified>
  <dc:identifier>DAGIdLbpzKQ</dc:identifier>
</cp:coreProperties>
</file>